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74" r:id="rId5"/>
    <p:sldId id="262" r:id="rId6"/>
    <p:sldId id="273" r:id="rId7"/>
    <p:sldId id="266" r:id="rId8"/>
    <p:sldId id="267" r:id="rId9"/>
    <p:sldId id="269" r:id="rId10"/>
    <p:sldId id="270" r:id="rId11"/>
    <p:sldId id="272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81F6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100" d="100"/>
          <a:sy n="100" d="100"/>
        </p:scale>
        <p:origin x="-294" y="-1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30.04.2020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214421"/>
            <a:ext cx="7772400" cy="2286017"/>
          </a:xfrm>
        </p:spPr>
        <p:txBody>
          <a:bodyPr/>
          <a:lstStyle/>
          <a:p>
            <a:r>
              <a:rPr lang="ru-RU" dirty="0" smtClean="0">
                <a:solidFill>
                  <a:srgbClr val="7030A0"/>
                </a:solidFill>
                <a:latin typeface="Comic Sans MS" pitchFamily="66" charset="0"/>
              </a:rPr>
              <a:t>Презентация проекта «Рассказы о доброте»</a:t>
            </a:r>
            <a:endParaRPr lang="ru-RU" dirty="0">
              <a:solidFill>
                <a:srgbClr val="7030A0"/>
              </a:solidFill>
              <a:latin typeface="Comic Sans MS" pitchFamily="6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428992" y="4714884"/>
            <a:ext cx="5286412" cy="1428760"/>
          </a:xfrm>
        </p:spPr>
        <p:txBody>
          <a:bodyPr>
            <a:normAutofit/>
          </a:bodyPr>
          <a:lstStyle/>
          <a:p>
            <a:pPr algn="r"/>
            <a:r>
              <a:rPr lang="ru-RU" sz="1800" b="1" dirty="0" smtClean="0">
                <a:solidFill>
                  <a:srgbClr val="002060"/>
                </a:solidFill>
                <a:latin typeface="Comic Sans MS" pitchFamily="66" charset="0"/>
              </a:rPr>
              <a:t>Разработала: ПДО </a:t>
            </a:r>
            <a:r>
              <a:rPr lang="ru-RU" sz="1800" b="1" dirty="0" err="1" smtClean="0">
                <a:solidFill>
                  <a:srgbClr val="002060"/>
                </a:solidFill>
                <a:latin typeface="Comic Sans MS" pitchFamily="66" charset="0"/>
              </a:rPr>
              <a:t>Конова</a:t>
            </a:r>
            <a:r>
              <a:rPr lang="ru-RU" sz="1800" b="1" dirty="0" smtClean="0">
                <a:solidFill>
                  <a:srgbClr val="002060"/>
                </a:solidFill>
                <a:latin typeface="Comic Sans MS" pitchFamily="66" charset="0"/>
              </a:rPr>
              <a:t> И.И.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-214338"/>
            <a:ext cx="4214842" cy="6083320"/>
          </a:xfrm>
        </p:spPr>
        <p:txBody>
          <a:bodyPr>
            <a:normAutofit fontScale="90000"/>
          </a:bodyPr>
          <a:lstStyle/>
          <a:p>
            <a:pPr algn="l"/>
            <a:r>
              <a:rPr lang="ru-RU" sz="1800" b="1" dirty="0" smtClean="0"/>
              <a:t>	</a:t>
            </a:r>
            <a:r>
              <a:rPr lang="ru-RU" sz="1800" b="1" dirty="0" smtClean="0">
                <a:solidFill>
                  <a:srgbClr val="00B0F0"/>
                </a:solidFill>
              </a:rPr>
              <a:t>Разноцветная кошка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>	</a:t>
            </a:r>
            <a:br>
              <a:rPr lang="ru-RU" sz="1800" dirty="0" smtClean="0"/>
            </a:br>
            <a:r>
              <a:rPr lang="ru-RU" sz="1800" dirty="0" smtClean="0">
                <a:solidFill>
                  <a:srgbClr val="7030A0"/>
                </a:solidFill>
              </a:rPr>
              <a:t>Жила-была черная кошка. Звали ее Цветочек, потому что она становилась белого цвета, когда рядом кто-то делал доброе дело. Когда  кто-то дарил другим от души подарки, кошка окрашивалась в красный цвет. Но если кто-то рядом совершал злой поступок, она опять становилась черной. Цветочку очень не нравилось, когда рядом совершалось зло. Больше всего она мечтала, чтобы люди вокруг  стали добрее. И тогда произошло чудо – люди, творившие зло рядом с кошкой, подобрели! Они захотели делать добрые дела, а про зло забыли. С тех пор Цветочек была белоснежного цвета, только когда вокруг дарили подарки, она вспыхивала алым цветом.</a:t>
            </a:r>
            <a:br>
              <a:rPr lang="ru-RU" sz="1800" dirty="0" smtClean="0">
                <a:solidFill>
                  <a:srgbClr val="7030A0"/>
                </a:solidFill>
              </a:rPr>
            </a:br>
            <a:r>
              <a:rPr lang="ru-RU" sz="1800" dirty="0" smtClean="0">
                <a:solidFill>
                  <a:srgbClr val="0070C0"/>
                </a:solidFill>
              </a:rPr>
              <a:t>Настя Соколова (8 лет)</a:t>
            </a:r>
            <a:r>
              <a:rPr lang="ru-RU" sz="1800" dirty="0" smtClean="0"/>
              <a:t/>
            </a:r>
            <a:br>
              <a:rPr lang="ru-RU" sz="1800" dirty="0" smtClean="0"/>
            </a:br>
            <a:endParaRPr lang="ru-RU" sz="1800" dirty="0"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143372" y="285728"/>
            <a:ext cx="4572032" cy="6143668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1800" b="1" dirty="0" smtClean="0"/>
              <a:t>		</a:t>
            </a:r>
            <a:r>
              <a:rPr lang="ru-RU" sz="1800" b="1" dirty="0" smtClean="0">
                <a:solidFill>
                  <a:srgbClr val="00B0F0"/>
                </a:solidFill>
              </a:rPr>
              <a:t>Сказка о глупом зайчике</a:t>
            </a:r>
            <a:endParaRPr lang="ru-RU" sz="1800" dirty="0" smtClean="0">
              <a:solidFill>
                <a:srgbClr val="00B0F0"/>
              </a:solidFill>
            </a:endParaRPr>
          </a:p>
          <a:p>
            <a:pPr>
              <a:buNone/>
            </a:pPr>
            <a:r>
              <a:rPr lang="ru-RU" sz="1800" dirty="0" smtClean="0"/>
              <a:t>		</a:t>
            </a:r>
            <a:r>
              <a:rPr lang="ru-RU" sz="1800" dirty="0" smtClean="0">
                <a:solidFill>
                  <a:srgbClr val="7030A0"/>
                </a:solidFill>
              </a:rPr>
              <a:t>Маленький зайчик родился осенью. Он был несмышленый и не знал, кому доверять, а кого бояться. Зайчик любил прятаться в траве. Хитрая лисица хотела поймать его, но не видела среди листьев и травы. </a:t>
            </a:r>
          </a:p>
          <a:p>
            <a:pPr>
              <a:buNone/>
            </a:pPr>
            <a:r>
              <a:rPr lang="ru-RU" sz="1800" dirty="0" smtClean="0">
                <a:solidFill>
                  <a:srgbClr val="7030A0"/>
                </a:solidFill>
              </a:rPr>
              <a:t>		Наступила зима. Зайчик очень испугался, что стал весь белый. Он побежал по лесу спросить у кого-нибудь совета. Навстречу ему шла лисица. Она была пушистая, красивая и показалась зайчику доброй. </a:t>
            </a:r>
          </a:p>
          <a:p>
            <a:pPr>
              <a:buNone/>
            </a:pPr>
            <a:r>
              <a:rPr lang="ru-RU" sz="1800" dirty="0" smtClean="0">
                <a:solidFill>
                  <a:srgbClr val="7030A0"/>
                </a:solidFill>
              </a:rPr>
              <a:t>		-Не подскажите, - спросил зайчик, - что это с моей шубкой?</a:t>
            </a:r>
          </a:p>
          <a:p>
            <a:pPr>
              <a:buNone/>
            </a:pPr>
            <a:r>
              <a:rPr lang="ru-RU" sz="1800" dirty="0" smtClean="0">
                <a:solidFill>
                  <a:srgbClr val="7030A0"/>
                </a:solidFill>
              </a:rPr>
              <a:t>		-Конечно, подскажу, - ответила лиса, -только ты подойди ко мне поближе и спроси еще раз, стара я стала, слышу плохо.</a:t>
            </a:r>
          </a:p>
          <a:p>
            <a:pPr>
              <a:buNone/>
            </a:pPr>
            <a:r>
              <a:rPr lang="ru-RU" sz="1800" dirty="0" smtClean="0">
                <a:solidFill>
                  <a:srgbClr val="7030A0"/>
                </a:solidFill>
              </a:rPr>
              <a:t>		Глупый зайка подошел совсем близко, а лисица щелк зубами и съела его.</a:t>
            </a:r>
          </a:p>
          <a:p>
            <a:pPr>
              <a:buNone/>
            </a:pPr>
            <a:r>
              <a:rPr lang="ru-RU" sz="1800" dirty="0" smtClean="0"/>
              <a:t>			</a:t>
            </a:r>
            <a:r>
              <a:rPr lang="ru-RU" sz="1800" dirty="0" err="1" smtClean="0">
                <a:solidFill>
                  <a:srgbClr val="00B0F0"/>
                </a:solidFill>
              </a:rPr>
              <a:t>Снежана</a:t>
            </a:r>
            <a:r>
              <a:rPr lang="ru-RU" sz="1800" dirty="0" smtClean="0">
                <a:solidFill>
                  <a:srgbClr val="00B0F0"/>
                </a:solidFill>
              </a:rPr>
              <a:t> Горбенко (8 лет)</a:t>
            </a:r>
          </a:p>
          <a:p>
            <a:endParaRPr lang="ru-RU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736"/>
            <a:ext cx="8229600" cy="2571768"/>
          </a:xfrm>
        </p:spPr>
        <p:txBody>
          <a:bodyPr>
            <a:normAutofit/>
          </a:bodyPr>
          <a:lstStyle/>
          <a:p>
            <a:r>
              <a:rPr lang="ru-RU" sz="5400" dirty="0" smtClean="0">
                <a:solidFill>
                  <a:srgbClr val="00B0F0"/>
                </a:solidFill>
                <a:latin typeface="Comic Sans MS" pitchFamily="66" charset="0"/>
              </a:rPr>
              <a:t>Спасибо за внимание!</a:t>
            </a:r>
            <a:endParaRPr lang="ru-RU" sz="5400" dirty="0">
              <a:solidFill>
                <a:srgbClr val="00B0F0"/>
              </a:solidFill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 flipH="1">
            <a:off x="8686799" y="4143380"/>
            <a:ext cx="45719" cy="1982783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357166"/>
            <a:ext cx="8229600" cy="714380"/>
          </a:xfrm>
        </p:spPr>
        <p:txBody>
          <a:bodyPr>
            <a:normAutofit/>
          </a:bodyPr>
          <a:lstStyle/>
          <a:p>
            <a:r>
              <a:rPr lang="ru-RU" sz="3600" dirty="0" smtClean="0">
                <a:latin typeface="Comic Sans MS" pitchFamily="66" charset="0"/>
              </a:rPr>
              <a:t>Ребята! Разработаем</a:t>
            </a:r>
            <a:r>
              <a:rPr lang="ru-RU" sz="3600" dirty="0" smtClean="0">
                <a:latin typeface="Comic Sans MS" pitchFamily="66" charset="0"/>
              </a:rPr>
              <a:t> проект вместе!</a:t>
            </a:r>
            <a:endParaRPr lang="ru-RU" sz="3600" dirty="0"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142984"/>
            <a:ext cx="8472518" cy="500066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/>
              <a:t>		</a:t>
            </a:r>
            <a:r>
              <a:rPr lang="ru-RU" sz="1800" dirty="0" smtClean="0"/>
              <a:t>На протяжении нескольких месяцев работы мы принимали участие в реализации дополнительной образовательной программы «Азбука нравственности.»  </a:t>
            </a:r>
            <a:endParaRPr lang="ru-RU" sz="1800" dirty="0" smtClean="0"/>
          </a:p>
          <a:p>
            <a:pPr>
              <a:buNone/>
            </a:pPr>
            <a:r>
              <a:rPr lang="ru-RU" sz="1800" dirty="0" smtClean="0"/>
              <a:t> </a:t>
            </a:r>
            <a:r>
              <a:rPr lang="ru-RU" sz="1800" dirty="0" smtClean="0"/>
              <a:t>                 </a:t>
            </a:r>
            <a:r>
              <a:rPr lang="ru-RU" sz="1800" dirty="0" smtClean="0"/>
              <a:t>Целью </a:t>
            </a:r>
            <a:r>
              <a:rPr lang="ru-RU" sz="1800" dirty="0" smtClean="0"/>
              <a:t>Программы является формирование нравственной системы ценностей и творческого </a:t>
            </a:r>
            <a:r>
              <a:rPr lang="ru-RU" sz="1800" dirty="0" smtClean="0"/>
              <a:t>мышления.</a:t>
            </a:r>
            <a:endParaRPr lang="ru-RU" sz="1800" dirty="0" smtClean="0"/>
          </a:p>
        </p:txBody>
      </p:sp>
      <p:pic>
        <p:nvPicPr>
          <p:cNvPr id="4" name="Picture 2" descr="C:\Users\Пользователь\Desktop\Ираида\фото навигатор - Конова\игротека\IMG-20190330-WA001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43240" y="3071810"/>
            <a:ext cx="2928958" cy="2357454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286000" y="5643578"/>
            <a:ext cx="4572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Мы учимся видеть добро вокруг нас, делаем добрые дела.. </a:t>
            </a:r>
            <a:br>
              <a:rPr lang="ru-RU" dirty="0" smtClean="0">
                <a:solidFill>
                  <a:srgbClr val="FF0000"/>
                </a:solidFill>
              </a:rPr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62" y="500042"/>
            <a:ext cx="7215238" cy="5857916"/>
          </a:xfrm>
        </p:spPr>
        <p:txBody>
          <a:bodyPr>
            <a:normAutofit/>
          </a:bodyPr>
          <a:lstStyle/>
          <a:p>
            <a:pPr algn="l"/>
            <a:r>
              <a:rPr lang="ru-RU" sz="2800" b="1" i="1" dirty="0" smtClean="0">
                <a:solidFill>
                  <a:srgbClr val="0070C0"/>
                </a:solidFill>
              </a:rPr>
              <a:t>Нашему </a:t>
            </a:r>
            <a:r>
              <a:rPr lang="ru-RU" sz="2800" b="1" i="1" dirty="0" smtClean="0">
                <a:solidFill>
                  <a:srgbClr val="0070C0"/>
                </a:solidFill>
              </a:rPr>
              <a:t>кружку </a:t>
            </a:r>
            <a:r>
              <a:rPr lang="ru-RU" sz="2800" b="1" i="1" dirty="0" smtClean="0">
                <a:solidFill>
                  <a:srgbClr val="0070C0"/>
                </a:solidFill>
              </a:rPr>
              <a:t>«</a:t>
            </a:r>
            <a:r>
              <a:rPr lang="ru-RU" sz="2800" b="1" i="1" dirty="0" smtClean="0">
                <a:solidFill>
                  <a:srgbClr val="0070C0"/>
                </a:solidFill>
              </a:rPr>
              <a:t>Азбука нравственности</a:t>
            </a:r>
            <a:r>
              <a:rPr lang="ru-RU" sz="2800" b="1" i="1" dirty="0" smtClean="0">
                <a:solidFill>
                  <a:srgbClr val="0070C0"/>
                </a:solidFill>
              </a:rPr>
              <a:t>» </a:t>
            </a:r>
            <a:r>
              <a:rPr lang="ru-RU" sz="2800" b="1" i="1" dirty="0" smtClean="0">
                <a:solidFill>
                  <a:srgbClr val="0070C0"/>
                </a:solidFill>
              </a:rPr>
              <a:t>всего </a:t>
            </a:r>
            <a:r>
              <a:rPr lang="ru-RU" sz="2800" b="1" i="1" dirty="0" smtClean="0">
                <a:solidFill>
                  <a:srgbClr val="0070C0"/>
                </a:solidFill>
              </a:rPr>
              <a:t>8 месяцев, </a:t>
            </a:r>
            <a:r>
              <a:rPr lang="ru-RU" sz="2800" b="1" i="1" dirty="0" smtClean="0">
                <a:solidFill>
                  <a:srgbClr val="0070C0"/>
                </a:solidFill>
              </a:rPr>
              <a:t>а мы уже успели сдружиться, придумали свою волшебную страну, поселили в ней любимых героев. Мы учимся видеть красоту вокруг нас и делать добрые дела</a:t>
            </a:r>
            <a:r>
              <a:rPr lang="ru-RU" sz="2800" b="1" i="1" dirty="0" smtClean="0">
                <a:solidFill>
                  <a:srgbClr val="0070C0"/>
                </a:solidFill>
              </a:rPr>
              <a:t>.</a:t>
            </a:r>
            <a:br>
              <a:rPr lang="ru-RU" sz="2800" b="1" i="1" dirty="0" smtClean="0">
                <a:solidFill>
                  <a:srgbClr val="0070C0"/>
                </a:solidFill>
              </a:rPr>
            </a:br>
            <a:r>
              <a:rPr lang="ru-RU" sz="2800" b="1" i="1" dirty="0" smtClean="0">
                <a:solidFill>
                  <a:srgbClr val="0070C0"/>
                </a:solidFill>
              </a:rPr>
              <a:t/>
            </a:r>
            <a:br>
              <a:rPr lang="ru-RU" sz="2800" b="1" i="1" dirty="0" smtClean="0">
                <a:solidFill>
                  <a:srgbClr val="0070C0"/>
                </a:solidFill>
              </a:rPr>
            </a:br>
            <a:r>
              <a:rPr lang="ru-RU" sz="2800" b="1" i="1" dirty="0" smtClean="0">
                <a:solidFill>
                  <a:srgbClr val="0070C0"/>
                </a:solidFill>
              </a:rPr>
              <a:t> </a:t>
            </a:r>
            <a:r>
              <a:rPr lang="ru-RU" sz="2800" b="1" i="1" dirty="0" smtClean="0">
                <a:solidFill>
                  <a:srgbClr val="0070C0"/>
                </a:solidFill>
              </a:rPr>
              <a:t>Присылайте свои</a:t>
            </a:r>
            <a:r>
              <a:rPr lang="ru-RU" sz="2800" b="1" i="1" dirty="0" smtClean="0">
                <a:solidFill>
                  <a:srgbClr val="0070C0"/>
                </a:solidFill>
              </a:rPr>
              <a:t> </a:t>
            </a:r>
            <a:r>
              <a:rPr lang="ru-RU" sz="2800" b="1" i="1" dirty="0" smtClean="0">
                <a:solidFill>
                  <a:srgbClr val="0070C0"/>
                </a:solidFill>
              </a:rPr>
              <a:t>работы </a:t>
            </a:r>
            <a:r>
              <a:rPr lang="ru-RU" sz="2800" b="1" i="1" dirty="0" smtClean="0">
                <a:solidFill>
                  <a:srgbClr val="0070C0"/>
                </a:solidFill>
              </a:rPr>
              <a:t>«Добрых дел»  </a:t>
            </a:r>
            <a:r>
              <a:rPr lang="ru-RU" sz="2800" b="1" i="1" dirty="0" smtClean="0">
                <a:solidFill>
                  <a:srgbClr val="0070C0"/>
                </a:solidFill>
              </a:rPr>
              <a:t>(фото). 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000240"/>
            <a:ext cx="4257676" cy="2500330"/>
          </a:xfrm>
        </p:spPr>
        <p:txBody>
          <a:bodyPr>
            <a:normAutofit fontScale="90000"/>
          </a:bodyPr>
          <a:lstStyle/>
          <a:p>
            <a:pPr algn="l"/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endParaRPr lang="ru-RU" sz="1600" dirty="0"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071934" y="3000372"/>
            <a:ext cx="4143404" cy="292895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600" dirty="0" smtClean="0"/>
              <a:t>			</a:t>
            </a:r>
            <a:endParaRPr lang="ru-RU" sz="1600" dirty="0" smtClean="0"/>
          </a:p>
          <a:p>
            <a:pPr algn="ctr">
              <a:buNone/>
            </a:pPr>
            <a:r>
              <a:rPr lang="ru-RU" sz="1600" b="1" dirty="0" smtClean="0"/>
              <a:t>***</a:t>
            </a:r>
            <a:endParaRPr lang="ru-RU" sz="1600" b="1" dirty="0" smtClean="0"/>
          </a:p>
          <a:p>
            <a:pPr algn="ctr">
              <a:buNone/>
            </a:pPr>
            <a:r>
              <a:rPr lang="ru-RU" sz="1600" dirty="0" smtClean="0">
                <a:solidFill>
                  <a:srgbClr val="002060"/>
                </a:solidFill>
              </a:rPr>
              <a:t>	</a:t>
            </a:r>
            <a:endParaRPr lang="ru-RU" sz="1600" dirty="0"/>
          </a:p>
        </p:txBody>
      </p:sp>
      <p:pic>
        <p:nvPicPr>
          <p:cNvPr id="2050" name="Picture 2" descr="C:\Users\Пользователь\Desktop\Ираида\фото навигатор - Конова\игротека\IMG-20190330-WA001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28" y="642918"/>
            <a:ext cx="1714488" cy="3095604"/>
          </a:xfrm>
          <a:prstGeom prst="rect">
            <a:avLst/>
          </a:prstGeom>
          <a:noFill/>
        </p:spPr>
      </p:pic>
      <p:pic>
        <p:nvPicPr>
          <p:cNvPr id="2051" name="Picture 3" descr="C:\Users\Пользователь\Desktop\Ираида\фото навигатор - Конова\игротека\SAM_391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14810" y="357166"/>
            <a:ext cx="3085968" cy="2314476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2428860" y="3714752"/>
            <a:ext cx="657229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ru-RU" dirty="0" smtClean="0">
                <a:solidFill>
                  <a:srgbClr val="0070C0"/>
                </a:solidFill>
              </a:rPr>
              <a:t>Поселилась в саду темнота.</a:t>
            </a:r>
            <a:br>
              <a:rPr lang="ru-RU" dirty="0" smtClean="0">
                <a:solidFill>
                  <a:srgbClr val="0070C0"/>
                </a:solidFill>
              </a:rPr>
            </a:br>
            <a:r>
              <a:rPr lang="ru-RU" dirty="0" smtClean="0">
                <a:solidFill>
                  <a:srgbClr val="0070C0"/>
                </a:solidFill>
              </a:rPr>
              <a:t>Колыбельная песня слышна</a:t>
            </a:r>
            <a:br>
              <a:rPr lang="ru-RU" dirty="0" smtClean="0">
                <a:solidFill>
                  <a:srgbClr val="0070C0"/>
                </a:solidFill>
              </a:rPr>
            </a:br>
            <a:r>
              <a:rPr lang="ru-RU" dirty="0" smtClean="0">
                <a:solidFill>
                  <a:srgbClr val="0070C0"/>
                </a:solidFill>
              </a:rPr>
              <a:t>Про седого Мурлыку - кота, </a:t>
            </a:r>
            <a:br>
              <a:rPr lang="ru-RU" dirty="0" smtClean="0">
                <a:solidFill>
                  <a:srgbClr val="0070C0"/>
                </a:solidFill>
              </a:rPr>
            </a:br>
            <a:r>
              <a:rPr lang="ru-RU" dirty="0" smtClean="0">
                <a:solidFill>
                  <a:srgbClr val="0070C0"/>
                </a:solidFill>
              </a:rPr>
              <a:t>А в глазах у него доброта. </a:t>
            </a:r>
            <a:br>
              <a:rPr lang="ru-RU" dirty="0" smtClean="0">
                <a:solidFill>
                  <a:srgbClr val="0070C0"/>
                </a:solidFill>
              </a:rPr>
            </a:br>
            <a:r>
              <a:rPr lang="ru-RU" dirty="0" smtClean="0">
                <a:solidFill>
                  <a:srgbClr val="0070C0"/>
                </a:solidFill>
              </a:rPr>
              <a:t>Мама песню младенцу поет, </a:t>
            </a:r>
            <a:br>
              <a:rPr lang="ru-RU" dirty="0" smtClean="0">
                <a:solidFill>
                  <a:srgbClr val="0070C0"/>
                </a:solidFill>
              </a:rPr>
            </a:br>
            <a:r>
              <a:rPr lang="ru-RU" dirty="0" smtClean="0">
                <a:solidFill>
                  <a:srgbClr val="0070C0"/>
                </a:solidFill>
              </a:rPr>
              <a:t>Продолжая баюкать его.</a:t>
            </a:r>
            <a:br>
              <a:rPr lang="ru-RU" dirty="0" smtClean="0">
                <a:solidFill>
                  <a:srgbClr val="0070C0"/>
                </a:solidFill>
              </a:rPr>
            </a:br>
            <a:r>
              <a:rPr lang="ru-RU" dirty="0" smtClean="0">
                <a:solidFill>
                  <a:srgbClr val="0070C0"/>
                </a:solidFill>
              </a:rPr>
              <a:t>Руки мамы согреют теплом.</a:t>
            </a:r>
            <a:br>
              <a:rPr lang="ru-RU" dirty="0" smtClean="0">
                <a:solidFill>
                  <a:srgbClr val="0070C0"/>
                </a:solidFill>
              </a:rPr>
            </a:br>
            <a:r>
              <a:rPr lang="ru-RU" dirty="0" smtClean="0">
                <a:solidFill>
                  <a:srgbClr val="0070C0"/>
                </a:solidFill>
              </a:rPr>
              <a:t>Пусть потом он их вспомнит добром.</a:t>
            </a:r>
            <a:br>
              <a:rPr lang="ru-RU" dirty="0" smtClean="0">
                <a:solidFill>
                  <a:srgbClr val="0070C0"/>
                </a:solidFill>
              </a:rPr>
            </a:br>
            <a:r>
              <a:rPr lang="ru-RU" dirty="0" smtClean="0">
                <a:solidFill>
                  <a:srgbClr val="0070C0"/>
                </a:solidFill>
              </a:rPr>
              <a:t>	</a:t>
            </a:r>
          </a:p>
          <a:p>
            <a:pPr>
              <a:buNone/>
            </a:pPr>
            <a:endParaRPr lang="ru-RU" dirty="0" smtClean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74638"/>
            <a:ext cx="8501122" cy="6226196"/>
          </a:xfrm>
        </p:spPr>
        <p:txBody>
          <a:bodyPr>
            <a:normAutofit/>
          </a:bodyPr>
          <a:lstStyle/>
          <a:p>
            <a:pPr algn="l"/>
            <a:r>
              <a:rPr lang="ru-RU" sz="1800" dirty="0" smtClean="0"/>
              <a:t>	</a:t>
            </a:r>
            <a:r>
              <a:rPr lang="ru-RU" sz="1800" b="1" dirty="0" smtClean="0">
                <a:solidFill>
                  <a:srgbClr val="002060"/>
                </a:solidFill>
              </a:rPr>
              <a:t>Проект «Рассказы о доброте родился в начале 2 класса, когда ребята решили сочинить свои собственные сказки о доброте. Каждый желающий придумал свою историю (индивидуальная работа), которую перед всем классом представил на занятии нашего кружка.</a:t>
            </a:r>
            <a:br>
              <a:rPr lang="ru-RU" sz="1800" b="1" dirty="0" smtClean="0">
                <a:solidFill>
                  <a:srgbClr val="002060"/>
                </a:solidFill>
              </a:rPr>
            </a:br>
            <a:r>
              <a:rPr lang="ru-RU" sz="1800" b="1" dirty="0" smtClean="0">
                <a:solidFill>
                  <a:srgbClr val="002060"/>
                </a:solidFill>
              </a:rPr>
              <a:t>	</a:t>
            </a:r>
            <a:br>
              <a:rPr lang="ru-RU" sz="1800" b="1" dirty="0" smtClean="0">
                <a:solidFill>
                  <a:srgbClr val="002060"/>
                </a:solidFill>
              </a:rPr>
            </a:br>
            <a:r>
              <a:rPr lang="ru-RU" sz="1800" b="1" dirty="0" smtClean="0">
                <a:solidFill>
                  <a:srgbClr val="002060"/>
                </a:solidFill>
              </a:rPr>
              <a:t>	</a:t>
            </a:r>
            <a:r>
              <a:rPr lang="ru-RU" sz="1800" b="1" dirty="0" smtClean="0">
                <a:solidFill>
                  <a:srgbClr val="002060"/>
                </a:solidFill>
              </a:rPr>
              <a:t/>
            </a:r>
            <a:br>
              <a:rPr lang="ru-RU" sz="1800" b="1" dirty="0" smtClean="0">
                <a:solidFill>
                  <a:srgbClr val="002060"/>
                </a:solidFill>
              </a:rPr>
            </a:br>
            <a:r>
              <a:rPr lang="ru-RU" sz="2800" b="1" dirty="0" smtClean="0">
                <a:solidFill>
                  <a:srgbClr val="002060"/>
                </a:solidFill>
              </a:rPr>
              <a:t/>
            </a:r>
            <a:br>
              <a:rPr lang="ru-RU" sz="2800" b="1" dirty="0" smtClean="0">
                <a:solidFill>
                  <a:srgbClr val="002060"/>
                </a:solidFill>
              </a:rPr>
            </a:br>
            <a:r>
              <a:rPr lang="ru-RU" sz="2800" b="1" dirty="0" smtClean="0">
                <a:solidFill>
                  <a:srgbClr val="002060"/>
                </a:solidFill>
              </a:rPr>
              <a:t>Ребята, кто </a:t>
            </a:r>
            <a:r>
              <a:rPr lang="ru-RU" sz="2800" b="1" dirty="0" smtClean="0">
                <a:solidFill>
                  <a:srgbClr val="002060"/>
                </a:solidFill>
              </a:rPr>
              <a:t>хочет, напишите еще короткие сказки о доброте. </a:t>
            </a:r>
            <a:r>
              <a:rPr lang="ru-RU" sz="2800" b="1" dirty="0" smtClean="0">
                <a:solidFill>
                  <a:srgbClr val="002060"/>
                </a:solidFill>
              </a:rPr>
              <a:t/>
            </a:r>
            <a:br>
              <a:rPr lang="ru-RU" sz="2800" b="1" dirty="0" smtClean="0">
                <a:solidFill>
                  <a:srgbClr val="002060"/>
                </a:solidFill>
              </a:rPr>
            </a:br>
            <a:r>
              <a:rPr lang="ru-RU" sz="2800" b="1" dirty="0" smtClean="0">
                <a:solidFill>
                  <a:srgbClr val="002060"/>
                </a:solidFill>
              </a:rPr>
              <a:t> </a:t>
            </a:r>
            <a:br>
              <a:rPr lang="ru-RU" sz="2800" b="1" dirty="0" smtClean="0">
                <a:solidFill>
                  <a:srgbClr val="002060"/>
                </a:solidFill>
              </a:rPr>
            </a:br>
            <a:r>
              <a:rPr lang="ru-RU" sz="2800" b="1" dirty="0" smtClean="0">
                <a:solidFill>
                  <a:srgbClr val="002060"/>
                </a:solidFill>
              </a:rPr>
              <a:t/>
            </a:r>
            <a:br>
              <a:rPr lang="ru-RU" sz="2800" b="1" dirty="0" smtClean="0">
                <a:solidFill>
                  <a:srgbClr val="002060"/>
                </a:solidFill>
              </a:rPr>
            </a:br>
            <a:r>
              <a:rPr lang="ru-RU" sz="2800" b="1" dirty="0" smtClean="0">
                <a:solidFill>
                  <a:srgbClr val="002060"/>
                </a:solidFill>
              </a:rPr>
              <a:t>Объявляется фотоконкурс </a:t>
            </a:r>
            <a:r>
              <a:rPr lang="ru-RU" sz="2800" b="1" dirty="0" smtClean="0">
                <a:solidFill>
                  <a:srgbClr val="002060"/>
                </a:solidFill>
              </a:rPr>
              <a:t>«Наши </a:t>
            </a:r>
            <a:r>
              <a:rPr lang="ru-RU" sz="2800" b="1" dirty="0" smtClean="0">
                <a:solidFill>
                  <a:srgbClr val="002060"/>
                </a:solidFill>
              </a:rPr>
              <a:t>младшие друзья». </a:t>
            </a:r>
            <a:r>
              <a:rPr lang="ru-RU" sz="2800" b="1" dirty="0" smtClean="0">
                <a:solidFill>
                  <a:srgbClr val="002060"/>
                </a:solidFill>
              </a:rPr>
              <a:t>(На фото ты и твой питомец)</a:t>
            </a:r>
            <a:endParaRPr lang="ru-RU" sz="28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142852"/>
            <a:ext cx="5214974" cy="6500858"/>
          </a:xfrm>
        </p:spPr>
        <p:txBody>
          <a:bodyPr>
            <a:normAutofit fontScale="90000"/>
          </a:bodyPr>
          <a:lstStyle/>
          <a:p>
            <a:pPr algn="l"/>
            <a:r>
              <a:rPr lang="ru-RU" sz="1800" b="1" dirty="0" smtClean="0"/>
              <a:t>	</a:t>
            </a:r>
            <a:r>
              <a:rPr lang="ru-RU" sz="2000" b="1" dirty="0" smtClean="0">
                <a:solidFill>
                  <a:srgbClr val="0070C0"/>
                </a:solidFill>
              </a:rPr>
              <a:t>Про любовь</a:t>
            </a:r>
            <a:r>
              <a:rPr lang="ru-RU" sz="1800" dirty="0" smtClean="0">
                <a:solidFill>
                  <a:srgbClr val="7030A0"/>
                </a:solidFill>
              </a:rPr>
              <a:t/>
            </a:r>
            <a:br>
              <a:rPr lang="ru-RU" sz="1800" dirty="0" smtClean="0">
                <a:solidFill>
                  <a:srgbClr val="7030A0"/>
                </a:solidFill>
              </a:rPr>
            </a:br>
            <a:r>
              <a:rPr lang="ru-RU" sz="1800" dirty="0" smtClean="0">
                <a:solidFill>
                  <a:srgbClr val="7030A0"/>
                </a:solidFill>
              </a:rPr>
              <a:t>	Жил-был кот. Он был уже старый. Жил в обычной семье: папа, мама, дочка и сын. А с ним по соседству у старенькой бабушки жил котенок. Бабушка очень любила разговаривать по телефону со своими подругами и смотреть телевизор. Вот из него-то котенок узнавал все самое интересное, а если чего-то не понимал, шел с соседу-коту с расспросами.</a:t>
            </a:r>
            <a:br>
              <a:rPr lang="ru-RU" sz="1800" dirty="0" smtClean="0">
                <a:solidFill>
                  <a:srgbClr val="7030A0"/>
                </a:solidFill>
              </a:rPr>
            </a:br>
            <a:r>
              <a:rPr lang="ru-RU" sz="1800" dirty="0" smtClean="0">
                <a:solidFill>
                  <a:srgbClr val="7030A0"/>
                </a:solidFill>
              </a:rPr>
              <a:t>	Однажды, когда кот лежал на балконе и грелся в лучах мартовского солнца, к нему, как обычно, пробрался с соседнего балкона котенок.</a:t>
            </a:r>
            <a:br>
              <a:rPr lang="ru-RU" sz="1800" dirty="0" smtClean="0">
                <a:solidFill>
                  <a:srgbClr val="7030A0"/>
                </a:solidFill>
              </a:rPr>
            </a:br>
            <a:r>
              <a:rPr lang="ru-RU" sz="1800" dirty="0" smtClean="0">
                <a:solidFill>
                  <a:srgbClr val="7030A0"/>
                </a:solidFill>
              </a:rPr>
              <a:t>	-Здравствуй, кот!</a:t>
            </a:r>
            <a:br>
              <a:rPr lang="ru-RU" sz="1800" dirty="0" smtClean="0">
                <a:solidFill>
                  <a:srgbClr val="7030A0"/>
                </a:solidFill>
              </a:rPr>
            </a:br>
            <a:r>
              <a:rPr lang="ru-RU" sz="1800" dirty="0" smtClean="0">
                <a:solidFill>
                  <a:srgbClr val="7030A0"/>
                </a:solidFill>
              </a:rPr>
              <a:t>	-Здравствуй, котенок!</a:t>
            </a:r>
            <a:br>
              <a:rPr lang="ru-RU" sz="1800" dirty="0" smtClean="0">
                <a:solidFill>
                  <a:srgbClr val="7030A0"/>
                </a:solidFill>
              </a:rPr>
            </a:br>
            <a:r>
              <a:rPr lang="ru-RU" sz="1800" dirty="0" smtClean="0">
                <a:solidFill>
                  <a:srgbClr val="7030A0"/>
                </a:solidFill>
              </a:rPr>
              <a:t>	-А что такое любовь? - сразу спросил котенок? Этот вопрос мучил его с самого утра.</a:t>
            </a:r>
            <a:br>
              <a:rPr lang="ru-RU" sz="1800" dirty="0" smtClean="0">
                <a:solidFill>
                  <a:srgbClr val="7030A0"/>
                </a:solidFill>
              </a:rPr>
            </a:br>
            <a:r>
              <a:rPr lang="ru-RU" sz="1800" dirty="0" smtClean="0">
                <a:solidFill>
                  <a:srgbClr val="7030A0"/>
                </a:solidFill>
              </a:rPr>
              <a:t>-Хороший вопрос. Да, у людей есть такое слово «любовь», но что оно обозначает, никто толком не говорит. Вот папа говорит, что любит маму и без него жить не может. А мама, говорит, что очень любит папу. Они только говорят, что любят, а что эта «любовь» значит, не отвечают.</a:t>
            </a:r>
            <a:br>
              <a:rPr lang="ru-RU" sz="1800" dirty="0" smtClean="0">
                <a:solidFill>
                  <a:srgbClr val="7030A0"/>
                </a:solidFill>
              </a:rPr>
            </a:br>
            <a:r>
              <a:rPr lang="ru-RU" sz="1800" dirty="0" smtClean="0">
                <a:solidFill>
                  <a:srgbClr val="7030A0"/>
                </a:solidFill>
              </a:rPr>
              <a:t>	-А ты кот, кого-нибудь любишь? – спросил котенок.</a:t>
            </a:r>
            <a:br>
              <a:rPr lang="ru-RU" sz="1800" dirty="0" smtClean="0">
                <a:solidFill>
                  <a:srgbClr val="7030A0"/>
                </a:solidFill>
              </a:rPr>
            </a:br>
            <a:r>
              <a:rPr lang="ru-RU" sz="1800" dirty="0" smtClean="0">
                <a:solidFill>
                  <a:srgbClr val="7030A0"/>
                </a:solidFill>
              </a:rPr>
              <a:t>	-Я сметану больше всего люблю! – ответил кот.</a:t>
            </a:r>
            <a:br>
              <a:rPr lang="ru-RU" sz="1800" dirty="0" smtClean="0">
                <a:solidFill>
                  <a:srgbClr val="7030A0"/>
                </a:solidFill>
              </a:rPr>
            </a:br>
            <a:r>
              <a:rPr lang="ru-RU" sz="1800" dirty="0" smtClean="0">
                <a:solidFill>
                  <a:srgbClr val="7030A0"/>
                </a:solidFill>
              </a:rPr>
              <a:t>			</a:t>
            </a:r>
            <a:r>
              <a:rPr lang="ru-RU" sz="1800" dirty="0" smtClean="0">
                <a:solidFill>
                  <a:srgbClr val="0070C0"/>
                </a:solidFill>
              </a:rPr>
              <a:t>Ира Прохорова </a:t>
            </a:r>
            <a:r>
              <a:rPr lang="ru-RU" sz="1300" b="1" dirty="0" smtClean="0">
                <a:solidFill>
                  <a:srgbClr val="0070C0"/>
                </a:solidFill>
              </a:rPr>
              <a:t>(</a:t>
            </a:r>
            <a:r>
              <a:rPr lang="ru-RU" sz="1300" b="1" dirty="0" smtClean="0">
                <a:solidFill>
                  <a:srgbClr val="0070C0"/>
                </a:solidFill>
              </a:rPr>
              <a:t>Пример</a:t>
            </a:r>
            <a:r>
              <a:rPr lang="ru-RU" sz="1300" b="1" dirty="0" smtClean="0">
                <a:solidFill>
                  <a:srgbClr val="0070C0"/>
                </a:solidFill>
              </a:rPr>
              <a:t>)</a:t>
            </a:r>
            <a:r>
              <a:rPr lang="ru-RU" sz="1800" dirty="0" smtClean="0"/>
              <a:t/>
            </a:r>
            <a:br>
              <a:rPr lang="ru-RU" sz="1800" dirty="0" smtClean="0"/>
            </a:br>
            <a:endParaRPr lang="ru-RU" sz="18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14290"/>
            <a:ext cx="4471990" cy="5154626"/>
          </a:xfrm>
        </p:spPr>
        <p:txBody>
          <a:bodyPr>
            <a:normAutofit/>
          </a:bodyPr>
          <a:lstStyle/>
          <a:p>
            <a:pPr algn="l"/>
            <a:r>
              <a:rPr lang="ru-RU" sz="2000" b="1" dirty="0" smtClean="0">
                <a:solidFill>
                  <a:srgbClr val="0070C0"/>
                </a:solidFill>
              </a:rPr>
              <a:t>	Лучшие друзья</a:t>
            </a:r>
            <a:br>
              <a:rPr lang="ru-RU" sz="2000" b="1" dirty="0" smtClean="0">
                <a:solidFill>
                  <a:srgbClr val="0070C0"/>
                </a:solidFill>
              </a:rPr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>	</a:t>
            </a:r>
            <a:r>
              <a:rPr lang="ru-RU" sz="1800" dirty="0" smtClean="0">
                <a:solidFill>
                  <a:srgbClr val="7030A0"/>
                </a:solidFill>
              </a:rPr>
              <a:t>Однажды кошка гуляла около озера. Вокруг летели стрекозы, кошка засмотрелась и упала в воду. А ведь она не умела плавать! К счастью мимо пробегала собака. Она услышала жалобные звуки. Собака не сразу увидела в воде кошку, которая никак не могла выбраться на берег. Собака бросилась в воду, схватила кошку зубами за шиворот и потащила к берегу. Кошке было больно от собачьих зубов, но она терпела, очень она обрадовалась, что ее спасают. С тех пор собака с кошкой стали лучшими друзьями</a:t>
            </a:r>
            <a:r>
              <a:rPr lang="ru-RU" sz="1800" dirty="0" smtClean="0"/>
              <a:t>!</a:t>
            </a:r>
            <a:br>
              <a:rPr lang="ru-RU" sz="1800" dirty="0" smtClean="0"/>
            </a:br>
            <a:r>
              <a:rPr lang="ru-RU" sz="1800" dirty="0" smtClean="0"/>
              <a:t>		</a:t>
            </a:r>
            <a:br>
              <a:rPr lang="ru-RU" sz="1800" dirty="0" smtClean="0"/>
            </a:br>
            <a:r>
              <a:rPr lang="ru-RU" sz="1800" dirty="0" smtClean="0"/>
              <a:t>		</a:t>
            </a:r>
            <a:r>
              <a:rPr lang="ru-RU" sz="1800" dirty="0" smtClean="0">
                <a:solidFill>
                  <a:srgbClr val="0070C0"/>
                </a:solidFill>
              </a:rPr>
              <a:t>Миша Мелентьев </a:t>
            </a:r>
            <a:r>
              <a:rPr lang="ru-RU" sz="1600" dirty="0" smtClean="0">
                <a:solidFill>
                  <a:srgbClr val="0070C0"/>
                </a:solidFill>
              </a:rPr>
              <a:t>(8 ЛЕТ)</a:t>
            </a:r>
            <a:r>
              <a:rPr lang="ru-RU" sz="1800" dirty="0" smtClean="0"/>
              <a:t/>
            </a:r>
            <a:br>
              <a:rPr lang="ru-RU" sz="1800" dirty="0" smtClean="0"/>
            </a:br>
            <a:endParaRPr lang="ru-RU" sz="1800" dirty="0">
              <a:latin typeface="+mn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857752" y="642918"/>
            <a:ext cx="371477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7030A0"/>
                </a:solidFill>
              </a:rPr>
              <a:t>	</a:t>
            </a:r>
            <a:r>
              <a:rPr lang="ru-RU" b="1" dirty="0" smtClean="0">
                <a:solidFill>
                  <a:srgbClr val="0070C0"/>
                </a:solidFill>
              </a:rPr>
              <a:t>Кошка </a:t>
            </a:r>
            <a:r>
              <a:rPr lang="ru-RU" b="1" dirty="0" err="1" smtClean="0">
                <a:solidFill>
                  <a:srgbClr val="0070C0"/>
                </a:solidFill>
              </a:rPr>
              <a:t>Муська</a:t>
            </a:r>
            <a:endParaRPr lang="ru-RU" dirty="0" smtClean="0">
              <a:solidFill>
                <a:srgbClr val="0070C0"/>
              </a:solidFill>
            </a:endParaRPr>
          </a:p>
          <a:p>
            <a:endParaRPr lang="ru-RU" dirty="0" smtClean="0">
              <a:solidFill>
                <a:srgbClr val="7030A0"/>
              </a:solidFill>
            </a:endParaRPr>
          </a:p>
          <a:p>
            <a:r>
              <a:rPr lang="ru-RU" dirty="0" smtClean="0">
                <a:solidFill>
                  <a:srgbClr val="7030A0"/>
                </a:solidFill>
              </a:rPr>
              <a:t>	У меня живет кошка </a:t>
            </a:r>
            <a:r>
              <a:rPr lang="ru-RU" dirty="0" err="1" smtClean="0">
                <a:solidFill>
                  <a:srgbClr val="7030A0"/>
                </a:solidFill>
              </a:rPr>
              <a:t>Муська</a:t>
            </a:r>
            <a:r>
              <a:rPr lang="ru-RU" dirty="0" smtClean="0">
                <a:solidFill>
                  <a:srgbClr val="7030A0"/>
                </a:solidFill>
              </a:rPr>
              <a:t>. Она светло-коричневая с серенькими пятнышками. </a:t>
            </a:r>
            <a:r>
              <a:rPr lang="ru-RU" dirty="0" err="1" smtClean="0">
                <a:solidFill>
                  <a:srgbClr val="7030A0"/>
                </a:solidFill>
              </a:rPr>
              <a:t>Муська</a:t>
            </a:r>
            <a:r>
              <a:rPr lang="ru-RU" dirty="0" smtClean="0">
                <a:solidFill>
                  <a:srgbClr val="7030A0"/>
                </a:solidFill>
              </a:rPr>
              <a:t> очень добрая и жизнерадостная кошка. Она любит поиграть, особенно гоняется за лазерной указкой. А еще она любит спать на подоконнике - прямо на тюле, пока не видит мама. Перед сном Муся приходит ко мне на кровать попеть свои песенки. Я люблю и забочусь о своей Мусе!</a:t>
            </a:r>
          </a:p>
          <a:p>
            <a:r>
              <a:rPr lang="ru-RU" dirty="0" smtClean="0">
                <a:solidFill>
                  <a:srgbClr val="0070C0"/>
                </a:solidFill>
              </a:rPr>
              <a:t>	Настя Воробьева </a:t>
            </a:r>
            <a:r>
              <a:rPr lang="ru-RU" sz="1600" dirty="0" smtClean="0">
                <a:solidFill>
                  <a:srgbClr val="0070C0"/>
                </a:solidFill>
              </a:rPr>
              <a:t>(9 ЛЕТ)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86314" y="1643050"/>
            <a:ext cx="4071966" cy="5000660"/>
          </a:xfrm>
        </p:spPr>
        <p:txBody>
          <a:bodyPr>
            <a:normAutofit/>
          </a:bodyPr>
          <a:lstStyle/>
          <a:p>
            <a:pPr algn="l"/>
            <a:r>
              <a:rPr lang="ru-RU" sz="1800" b="1" dirty="0" smtClean="0">
                <a:solidFill>
                  <a:srgbClr val="0070C0"/>
                </a:solidFill>
              </a:rPr>
              <a:t>Маня и Босс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>
                <a:solidFill>
                  <a:srgbClr val="7030A0"/>
                </a:solidFill>
              </a:rPr>
              <a:t>	У нас в деревне живет кошка Маня и пес Босс. Наша Маня считает себя хозяйкой дома. Она ловит мышей и любит этим похвалиться. Со мной она очень любит играть и обязательно покусать. Потом Маня ласкается возле ног, мяукает, значит, я должен ее чем-то угостить.</a:t>
            </a:r>
            <a:br>
              <a:rPr lang="ru-RU" sz="1800" dirty="0" smtClean="0">
                <a:solidFill>
                  <a:srgbClr val="7030A0"/>
                </a:solidFill>
              </a:rPr>
            </a:br>
            <a:r>
              <a:rPr lang="ru-RU" sz="1800" dirty="0" smtClean="0">
                <a:solidFill>
                  <a:srgbClr val="7030A0"/>
                </a:solidFill>
              </a:rPr>
              <a:t>	А Босс у нас является хозяином на улице, во дворе. Он охраняет наш дом. Я с радостью угощаю пса лакомой косточкой. Я очень люблю своих домашних питомцев!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>		</a:t>
            </a:r>
            <a:r>
              <a:rPr lang="ru-RU" sz="1800" dirty="0" smtClean="0">
                <a:solidFill>
                  <a:srgbClr val="0070C0"/>
                </a:solidFill>
              </a:rPr>
              <a:t> Кирилл </a:t>
            </a:r>
            <a:r>
              <a:rPr lang="ru-RU" sz="1800" dirty="0" err="1" smtClean="0">
                <a:solidFill>
                  <a:srgbClr val="0070C0"/>
                </a:solidFill>
              </a:rPr>
              <a:t>Ядомыков</a:t>
            </a:r>
            <a:r>
              <a:rPr lang="ru-RU" sz="1800" dirty="0" smtClean="0"/>
              <a:t/>
            </a:r>
            <a:br>
              <a:rPr lang="ru-RU" sz="1800" dirty="0" smtClean="0"/>
            </a:br>
            <a:endParaRPr lang="ru-RU" sz="1800" dirty="0"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214290"/>
            <a:ext cx="4429156" cy="650085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800" b="1" dirty="0" smtClean="0"/>
              <a:t>		</a:t>
            </a:r>
            <a:r>
              <a:rPr lang="ru-RU" sz="1800" b="1" dirty="0" smtClean="0">
                <a:solidFill>
                  <a:srgbClr val="0070C0"/>
                </a:solidFill>
              </a:rPr>
              <a:t>Пушок и </a:t>
            </a:r>
            <a:r>
              <a:rPr lang="ru-RU" sz="1800" b="1" dirty="0" err="1" smtClean="0">
                <a:solidFill>
                  <a:srgbClr val="0070C0"/>
                </a:solidFill>
              </a:rPr>
              <a:t>Найда</a:t>
            </a:r>
            <a:endParaRPr lang="ru-RU" sz="1800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ru-RU" sz="1800" dirty="0" smtClean="0"/>
              <a:t>		</a:t>
            </a:r>
            <a:r>
              <a:rPr lang="ru-RU" sz="1800" dirty="0" smtClean="0">
                <a:solidFill>
                  <a:srgbClr val="7030A0"/>
                </a:solidFill>
              </a:rPr>
              <a:t>У меня на даче живут кот Пушок и собака </a:t>
            </a:r>
            <a:r>
              <a:rPr lang="ru-RU" sz="1800" dirty="0" err="1" smtClean="0">
                <a:solidFill>
                  <a:srgbClr val="7030A0"/>
                </a:solidFill>
              </a:rPr>
              <a:t>Найда</a:t>
            </a:r>
            <a:r>
              <a:rPr lang="ru-RU" sz="1800" dirty="0" smtClean="0">
                <a:solidFill>
                  <a:srgbClr val="7030A0"/>
                </a:solidFill>
              </a:rPr>
              <a:t>. </a:t>
            </a:r>
            <a:r>
              <a:rPr lang="ru-RU" sz="1800" dirty="0" err="1" smtClean="0">
                <a:solidFill>
                  <a:srgbClr val="7030A0"/>
                </a:solidFill>
              </a:rPr>
              <a:t>Найда</a:t>
            </a:r>
            <a:r>
              <a:rPr lang="ru-RU" sz="1800" dirty="0" smtClean="0">
                <a:solidFill>
                  <a:srgbClr val="7030A0"/>
                </a:solidFill>
              </a:rPr>
              <a:t> живет в будке на улице, а Пушок дома. Пушок любит лазать по деревьям и по заборам, а </a:t>
            </a:r>
            <a:r>
              <a:rPr lang="ru-RU" sz="1800" dirty="0" err="1" smtClean="0">
                <a:solidFill>
                  <a:srgbClr val="7030A0"/>
                </a:solidFill>
              </a:rPr>
              <a:t>Найда</a:t>
            </a:r>
            <a:r>
              <a:rPr lang="ru-RU" sz="1800" dirty="0" smtClean="0">
                <a:solidFill>
                  <a:srgbClr val="7030A0"/>
                </a:solidFill>
              </a:rPr>
              <a:t> любит рыть землю и закапывать косточки.</a:t>
            </a:r>
          </a:p>
          <a:p>
            <a:pPr>
              <a:buNone/>
            </a:pPr>
            <a:r>
              <a:rPr lang="ru-RU" sz="1800" dirty="0" smtClean="0">
                <a:solidFill>
                  <a:srgbClr val="7030A0"/>
                </a:solidFill>
              </a:rPr>
              <a:t>		Однажды Найду отпустили побегать, а Пушок прогуливался по двору. Вдруг, на него набросился черный кот. Он стал давить и кусать Пушка. Пушок отбивался и громко кричал. На его крик прибежала </a:t>
            </a:r>
            <a:r>
              <a:rPr lang="ru-RU" sz="1800" dirty="0" err="1" smtClean="0">
                <a:solidFill>
                  <a:srgbClr val="7030A0"/>
                </a:solidFill>
              </a:rPr>
              <a:t>Найда</a:t>
            </a:r>
            <a:r>
              <a:rPr lang="ru-RU" sz="1800" dirty="0" smtClean="0">
                <a:solidFill>
                  <a:srgbClr val="7030A0"/>
                </a:solidFill>
              </a:rPr>
              <a:t> и залаяла на чужого кота. Кот зашипел и убежал. Так Пушок был спасен своим другом!</a:t>
            </a:r>
          </a:p>
          <a:p>
            <a:pPr>
              <a:buNone/>
            </a:pPr>
            <a:r>
              <a:rPr lang="ru-RU" sz="1800" dirty="0" smtClean="0"/>
              <a:t>	</a:t>
            </a:r>
            <a:r>
              <a:rPr lang="ru-RU" sz="1800" dirty="0" smtClean="0">
                <a:solidFill>
                  <a:srgbClr val="0070C0"/>
                </a:solidFill>
              </a:rPr>
              <a:t>Настя Воробьева (9 лет)</a:t>
            </a:r>
          </a:p>
          <a:p>
            <a:endParaRPr lang="ru-RU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114800" cy="5797568"/>
          </a:xfrm>
        </p:spPr>
        <p:txBody>
          <a:bodyPr>
            <a:normAutofit fontScale="90000"/>
          </a:bodyPr>
          <a:lstStyle/>
          <a:p>
            <a:pPr algn="l"/>
            <a:r>
              <a:rPr lang="ru-RU" sz="1800" b="1" dirty="0" smtClean="0"/>
              <a:t>	</a:t>
            </a:r>
            <a:r>
              <a:rPr lang="ru-RU" sz="1800" b="1" dirty="0" smtClean="0">
                <a:solidFill>
                  <a:srgbClr val="0070C0"/>
                </a:solidFill>
              </a:rPr>
              <a:t>Отвечай за тех, кого приручил</a:t>
            </a:r>
            <a:r>
              <a:rPr lang="ru-RU" sz="1800" dirty="0" smtClean="0">
                <a:solidFill>
                  <a:srgbClr val="0070C0"/>
                </a:solidFill>
              </a:rPr>
              <a:t/>
            </a:r>
            <a:br>
              <a:rPr lang="ru-RU" sz="1800" dirty="0" smtClean="0">
                <a:solidFill>
                  <a:srgbClr val="0070C0"/>
                </a:solidFill>
              </a:rPr>
            </a:br>
            <a:r>
              <a:rPr lang="ru-RU" sz="1800" dirty="0" smtClean="0"/>
              <a:t>	</a:t>
            </a:r>
            <a:br>
              <a:rPr lang="ru-RU" sz="1800" dirty="0" smtClean="0"/>
            </a:br>
            <a:r>
              <a:rPr lang="ru-RU" sz="1800" dirty="0" smtClean="0"/>
              <a:t>	</a:t>
            </a:r>
            <a:r>
              <a:rPr lang="ru-RU" sz="1800" dirty="0" smtClean="0">
                <a:solidFill>
                  <a:srgbClr val="7030A0"/>
                </a:solidFill>
              </a:rPr>
              <a:t>Собака – верный друг человека. В любую трудную минуту она всегда поможет. Собаки бывают разных размеров, разных пород. Собаку любой породы можно надрессировать, главное, иметь терпение. Собаки, как и люди, тоже умеют переживать, и даже плакать.</a:t>
            </a:r>
            <a:br>
              <a:rPr lang="ru-RU" sz="1800" dirty="0" smtClean="0">
                <a:solidFill>
                  <a:srgbClr val="7030A0"/>
                </a:solidFill>
              </a:rPr>
            </a:br>
            <a:r>
              <a:rPr lang="ru-RU" sz="1800" dirty="0" smtClean="0">
                <a:solidFill>
                  <a:srgbClr val="7030A0"/>
                </a:solidFill>
              </a:rPr>
              <a:t>	Людям ленивым собаку лучше не заводить, так как с ней нужно гулять рано утром, днем и вечером. Тот, кто любит поспать, не захочет вставать раньше обычного. И чаще всего ленивые люди выгоняют собак на улицу. </a:t>
            </a:r>
            <a:br>
              <a:rPr lang="ru-RU" sz="1800" dirty="0" smtClean="0">
                <a:solidFill>
                  <a:srgbClr val="7030A0"/>
                </a:solidFill>
              </a:rPr>
            </a:br>
            <a:r>
              <a:rPr lang="ru-RU" sz="1800" dirty="0" smtClean="0">
                <a:solidFill>
                  <a:srgbClr val="7030A0"/>
                </a:solidFill>
              </a:rPr>
              <a:t>	Если ты завел собаку, значит, ты должен за ней ухаживать, и она тебя всегда отблагодарит своей заботой и преданностью!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>
                <a:solidFill>
                  <a:srgbClr val="0070C0"/>
                </a:solidFill>
              </a:rPr>
              <a:t>Ира Прохорова</a:t>
            </a:r>
            <a:r>
              <a:rPr lang="ru-RU" sz="1800" dirty="0" smtClean="0"/>
              <a:t/>
            </a:r>
            <a:br>
              <a:rPr lang="ru-RU" sz="1800" dirty="0" smtClean="0"/>
            </a:br>
            <a:endParaRPr lang="ru-RU" sz="1800" dirty="0"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357686" y="285728"/>
            <a:ext cx="4572032" cy="6429420"/>
          </a:xfrm>
        </p:spPr>
        <p:txBody>
          <a:bodyPr>
            <a:normAutofit fontScale="32500" lnSpcReduction="20000"/>
          </a:bodyPr>
          <a:lstStyle/>
          <a:p>
            <a:pPr>
              <a:buNone/>
            </a:pPr>
            <a:r>
              <a:rPr lang="ru-RU" dirty="0" smtClean="0"/>
              <a:t>		</a:t>
            </a:r>
            <a:r>
              <a:rPr lang="ru-RU" sz="4900" dirty="0" smtClean="0">
                <a:solidFill>
                  <a:srgbClr val="0070C0"/>
                </a:solidFill>
              </a:rPr>
              <a:t>Приключения глупого </a:t>
            </a:r>
            <a:r>
              <a:rPr lang="ru-RU" sz="4900" dirty="0" err="1" smtClean="0">
                <a:solidFill>
                  <a:srgbClr val="0070C0"/>
                </a:solidFill>
              </a:rPr>
              <a:t>муравьишки</a:t>
            </a:r>
            <a:endParaRPr lang="ru-RU" sz="4900" dirty="0" smtClean="0">
              <a:solidFill>
                <a:srgbClr val="0070C0"/>
              </a:solidFill>
            </a:endParaRPr>
          </a:p>
          <a:p>
            <a:pPr>
              <a:lnSpc>
                <a:spcPct val="170000"/>
              </a:lnSpc>
              <a:buNone/>
            </a:pPr>
            <a:r>
              <a:rPr lang="ru-RU" sz="4000" dirty="0" smtClean="0"/>
              <a:t>		</a:t>
            </a:r>
            <a:r>
              <a:rPr lang="ru-RU" sz="4000" dirty="0" smtClean="0">
                <a:solidFill>
                  <a:srgbClr val="7030A0"/>
                </a:solidFill>
              </a:rPr>
              <a:t>В дремучем лесу под старой сосной стоял огромный дом. Он был построен из опавшей хвои и сухих веточек. В этом доме жила большая и дружная семья муравьев. Целый день они трудились, хлопотали по хозяйству. Лишь один молодой глупый </a:t>
            </a:r>
            <a:r>
              <a:rPr lang="ru-RU" sz="4000" dirty="0" err="1" smtClean="0">
                <a:solidFill>
                  <a:srgbClr val="7030A0"/>
                </a:solidFill>
              </a:rPr>
              <a:t>муравьишка</a:t>
            </a:r>
            <a:r>
              <a:rPr lang="ru-RU" sz="4000" dirty="0" smtClean="0">
                <a:solidFill>
                  <a:srgbClr val="7030A0"/>
                </a:solidFill>
              </a:rPr>
              <a:t> не хотел работать.</a:t>
            </a:r>
          </a:p>
          <a:p>
            <a:pPr>
              <a:lnSpc>
                <a:spcPct val="170000"/>
              </a:lnSpc>
              <a:buNone/>
            </a:pPr>
            <a:r>
              <a:rPr lang="ru-RU" sz="4000" dirty="0" smtClean="0">
                <a:solidFill>
                  <a:srgbClr val="7030A0"/>
                </a:solidFill>
              </a:rPr>
              <a:t>		 Он лежал на опавшем листочке и мечтал о  далеких путешествиях и веселых приключениях. Вдруг налетел сильный ветер и унес листок на середину реки. Испугался </a:t>
            </a:r>
            <a:r>
              <a:rPr lang="ru-RU" sz="4000" dirty="0" err="1" smtClean="0">
                <a:solidFill>
                  <a:srgbClr val="7030A0"/>
                </a:solidFill>
              </a:rPr>
              <a:t>муравьишко</a:t>
            </a:r>
            <a:r>
              <a:rPr lang="ru-RU" sz="4000" dirty="0" smtClean="0">
                <a:solidFill>
                  <a:srgbClr val="7030A0"/>
                </a:solidFill>
              </a:rPr>
              <a:t>, что утонет, стал звать своих братьев на помощь, но никто его не услышал вдали от дома. Долго плыл он по реке, пока листок не прибило к берегу. Кое-как вылез </a:t>
            </a:r>
            <a:r>
              <a:rPr lang="ru-RU" sz="4000" dirty="0" err="1" smtClean="0">
                <a:solidFill>
                  <a:srgbClr val="7030A0"/>
                </a:solidFill>
              </a:rPr>
              <a:t>муравьишко</a:t>
            </a:r>
            <a:r>
              <a:rPr lang="ru-RU" sz="4000" dirty="0" smtClean="0">
                <a:solidFill>
                  <a:srgbClr val="7030A0"/>
                </a:solidFill>
              </a:rPr>
              <a:t> на берег, голодный и промокший. Вспомнил он свой уютный и теплый дом, дружную семью и заплакал. Очень ему захотелось оказаться снова в своем муравейнике. Долгим был путь </a:t>
            </a:r>
            <a:r>
              <a:rPr lang="ru-RU" sz="4000" dirty="0" err="1" smtClean="0">
                <a:solidFill>
                  <a:srgbClr val="7030A0"/>
                </a:solidFill>
              </a:rPr>
              <a:t>муравьишки</a:t>
            </a:r>
            <a:r>
              <a:rPr lang="ru-RU" sz="4000" dirty="0" smtClean="0">
                <a:solidFill>
                  <a:srgbClr val="7030A0"/>
                </a:solidFill>
              </a:rPr>
              <a:t> домой. И понял он, что нет ничего лучше родного дома!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396</TotalTime>
  <Words>80</Words>
  <PresentationFormat>Экран (4:3)</PresentationFormat>
  <Paragraphs>37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Презентация проекта «Рассказы о доброте»</vt:lpstr>
      <vt:lpstr>Ребята! Разработаем проект вместе!</vt:lpstr>
      <vt:lpstr>Нашему кружку «Азбука нравственности» всего 8 месяцев, а мы уже успели сдружиться, придумали свою волшебную страну, поселили в ней любимых героев. Мы учимся видеть красоту вокруг нас и делать добрые дела.   Присылайте свои работы «Добрых дел»  (фото). </vt:lpstr>
      <vt:lpstr>              </vt:lpstr>
      <vt:lpstr> Проект «Рассказы о доброте родился в начале 2 класса, когда ребята решили сочинить свои собственные сказки о доброте. Каждый желающий придумал свою историю (индивидуальная работа), которую перед всем классом представил на занятии нашего кружка.      Ребята, кто хочет, напишите еще короткие сказки о доброте.     Объявляется фотоконкурс «Наши младшие друзья». (На фото ты и твой питомец)</vt:lpstr>
      <vt:lpstr> Про любовь  Жил-был кот. Он был уже старый. Жил в обычной семье: папа, мама, дочка и сын. А с ним по соседству у старенькой бабушки жил котенок. Бабушка очень любила разговаривать по телефону со своими подругами и смотреть телевизор. Вот из него-то котенок узнавал все самое интересное, а если чего-то не понимал, шел с соседу-коту с расспросами.  Однажды, когда кот лежал на балконе и грелся в лучах мартовского солнца, к нему, как обычно, пробрался с соседнего балкона котенок.  -Здравствуй, кот!  -Здравствуй, котенок!  -А что такое любовь? - сразу спросил котенок? Этот вопрос мучил его с самого утра. -Хороший вопрос. Да, у людей есть такое слово «любовь», но что оно обозначает, никто толком не говорит. Вот папа говорит, что любит маму и без него жить не может. А мама, говорит, что очень любит папу. Они только говорят, что любят, а что эта «любовь» значит, не отвечают.  -А ты кот, кого-нибудь любишь? – спросил котенок.  -Я сметану больше всего люблю! – ответил кот.    Ира Прохорова (Пример) </vt:lpstr>
      <vt:lpstr> Лучшие друзья   Однажды кошка гуляла около озера. Вокруг летели стрекозы, кошка засмотрелась и упала в воду. А ведь она не умела плавать! К счастью мимо пробегала собака. Она услышала жалобные звуки. Собака не сразу увидела в воде кошку, которая никак не могла выбраться на берег. Собака бросилась в воду, схватила кошку зубами за шиворот и потащила к берегу. Кошке было больно от собачьих зубов, но она терпела, очень она обрадовалась, что ее спасают. С тех пор собака с кошкой стали лучшими друзьями!      Миша Мелентьев (8 ЛЕТ) </vt:lpstr>
      <vt:lpstr>Маня и Босс  У нас в деревне живет кошка Маня и пес Босс. Наша Маня считает себя хозяйкой дома. Она ловит мышей и любит этим похвалиться. Со мной она очень любит играть и обязательно покусать. Потом Маня ласкается возле ног, мяукает, значит, я должен ее чем-то угостить.  А Босс у нас является хозяином на улице, во дворе. Он охраняет наш дом. Я с радостью угощаю пса лакомой косточкой. Я очень люблю своих домашних питомцев!    Кирилл Ядомыков </vt:lpstr>
      <vt:lpstr> Отвечай за тех, кого приручил    Собака – верный друг человека. В любую трудную минуту она всегда поможет. Собаки бывают разных размеров, разных пород. Собаку любой породы можно надрессировать, главное, иметь терпение. Собаки, как и люди, тоже умеют переживать, и даже плакать.  Людям ленивым собаку лучше не заводить, так как с ней нужно гулять рано утром, днем и вечером. Тот, кто любит поспать, не захочет вставать раньше обычного. И чаще всего ленивые люди выгоняют собак на улицу.   Если ты завел собаку, значит, ты должен за ней ухаживать, и она тебя всегда отблагодарит своей заботой и преданностью!  Ира Прохорова </vt:lpstr>
      <vt:lpstr> Разноцветная кошка   Жила-была черная кошка. Звали ее Цветочек, потому что она становилась белого цвета, когда рядом кто-то делал доброе дело. Когда  кто-то дарил другим от души подарки, кошка окрашивалась в красный цвет. Но если кто-то рядом совершал злой поступок, она опять становилась черной. Цветочку очень не нравилось, когда рядом совершалось зло. Больше всего она мечтала, чтобы люди вокруг  стали добрее. И тогда произошло чудо – люди, творившие зло рядом с кошкой, подобрели! Они захотели делать добрые дела, а про зло забыли. С тех пор Цветочек была белоснежного цвета, только когда вокруг дарили подарки, она вспыхивала алым цветом. Настя Соколова (8 лет) 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проекта «Рассказы о доброте»</dc:title>
  <dc:creator>Юра</dc:creator>
  <cp:lastModifiedBy>Пользователь</cp:lastModifiedBy>
  <cp:revision>38</cp:revision>
  <dcterms:created xsi:type="dcterms:W3CDTF">2018-01-16T15:09:08Z</dcterms:created>
  <dcterms:modified xsi:type="dcterms:W3CDTF">2020-04-30T12:25:18Z</dcterms:modified>
</cp:coreProperties>
</file>