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4" r:id="rId5"/>
    <p:sldId id="261" r:id="rId6"/>
    <p:sldId id="266" r:id="rId7"/>
    <p:sldId id="268" r:id="rId8"/>
    <p:sldId id="290" r:id="rId9"/>
    <p:sldId id="292" r:id="rId10"/>
    <p:sldId id="275" r:id="rId11"/>
    <p:sldId id="294" r:id="rId12"/>
    <p:sldId id="270" r:id="rId13"/>
    <p:sldId id="272" r:id="rId14"/>
    <p:sldId id="274" r:id="rId15"/>
    <p:sldId id="282" r:id="rId16"/>
    <p:sldId id="284" r:id="rId17"/>
    <p:sldId id="286" r:id="rId18"/>
    <p:sldId id="288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7-04T12:23:43.734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100 0,'0'0,"0"0,0 0,0 24,0-24,0 24,0 1,0-1,0 1,0-25,0 24,-25-24,0 24,25 1,-25-25,25 24,-25-24</inkml:trace>
  <inkml:trace contextRef="#ctx0" brushRef="#br0" timeOffset="1641">100 24,'-25'0,"0"0,25 0,0 0,-25 0,25 0,0 24,0-24,0 25,0-25,0 24,0-24,25 0,-25 0,25 0,-25 0,25 0,-25-24,0-1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4;&#1072;%20&#1051;&#1077;&#1085;&#1072;\Local%20Settings\Temporary%20Internet%20Files\Content.IE5\CNWF40XF\MS900082189%5b1%5d.mid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44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5.gif"/><Relationship Id="rId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4;&#1072;%20&#1051;&#1077;&#1085;&#1072;\Local%20Settings\Temporary%20Internet%20Files\Content.IE5\CNWF40XF\MS900082189%5b1%5d.mid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4;&#1072;%20&#1051;&#1077;&#1085;&#1072;\Local%20Settings\Temporary%20Internet%20Files\Content.IE5\CNWF40XF\MS900082189%5b1%5d.mid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44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.gif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6.gif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6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10" Type="http://schemas.openxmlformats.org/officeDocument/2006/relationships/slide" Target="slide5.xml"/><Relationship Id="rId4" Type="http://schemas.openxmlformats.org/officeDocument/2006/relationships/image" Target="../media/image31.gif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&#1052;&#1072;&#1084;&#1072;%20&#1051;&#1077;&#1085;&#1072;\&#1056;&#1072;&#1073;&#1086;&#1095;&#1080;&#1081;%20&#1089;&#1090;&#1086;&#1083;\&#1087;&#1086;&#1077;&#1079;&#1076;.wav" TargetMode="External"/><Relationship Id="rId1" Type="http://schemas.openxmlformats.org/officeDocument/2006/relationships/audio" Target="file:///C:\Documents%20and%20Settings\&#1057;&#1077;&#1084;&#1105;&#1085;&#1086;&#1074;&#1099;\&#1056;&#1072;&#1073;&#1086;&#1095;&#1080;&#1081;%20&#1089;&#1090;&#1086;&#1083;\&#1079;&#1074;&#1091;&#1082;&#1080;\&#1087;&#1086;&#1077;&#1079;&#1076;2.mp3" TargetMode="External"/><Relationship Id="rId6" Type="http://schemas.openxmlformats.org/officeDocument/2006/relationships/image" Target="../media/image38.gif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5175"/>
            <a:ext cx="8458200" cy="2235200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  <a:latin typeface="Comic Sans MS" pitchFamily="66" charset="0"/>
              </a:rPr>
              <a:t>Волшебный счет</a:t>
            </a:r>
            <a:br>
              <a:rPr lang="ru-RU" b="1" i="1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ru-RU" b="1" i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7659" name="Picture 11" descr="вошебник материн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852738"/>
            <a:ext cx="2584450" cy="3529012"/>
          </a:xfrm>
          <a:prstGeom prst="rect">
            <a:avLst/>
          </a:prstGeom>
          <a:noFill/>
        </p:spPr>
      </p:pic>
      <p:pic>
        <p:nvPicPr>
          <p:cNvPr id="27662" name="Picture 14" descr="звездоч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2781300"/>
            <a:ext cx="3968750" cy="1443038"/>
          </a:xfrm>
          <a:prstGeom prst="rect">
            <a:avLst/>
          </a:prstGeom>
          <a:noFill/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740650" y="1268413"/>
            <a:ext cx="1184275" cy="4938712"/>
            <a:chOff x="4967" y="572"/>
            <a:chExt cx="700" cy="3111"/>
          </a:xfrm>
        </p:grpSpPr>
        <p:pic>
          <p:nvPicPr>
            <p:cNvPr id="27666" name="Picture 18" descr="vosmiugolnik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7" y="1389"/>
              <a:ext cx="544" cy="544"/>
            </a:xfrm>
            <a:prstGeom prst="rect">
              <a:avLst/>
            </a:prstGeom>
            <a:noFill/>
          </p:spPr>
        </p:pic>
        <p:pic>
          <p:nvPicPr>
            <p:cNvPr id="27667" name="Picture 19" descr="treugolnik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57" y="2069"/>
              <a:ext cx="449" cy="618"/>
            </a:xfrm>
            <a:prstGeom prst="rect">
              <a:avLst/>
            </a:prstGeom>
            <a:noFill/>
          </p:spPr>
        </p:pic>
        <p:pic>
          <p:nvPicPr>
            <p:cNvPr id="27668" name="Picture 20" descr="kvadratik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012" y="572"/>
              <a:ext cx="490" cy="663"/>
            </a:xfrm>
            <a:prstGeom prst="rect">
              <a:avLst/>
            </a:prstGeom>
            <a:noFill/>
          </p:spPr>
        </p:pic>
        <p:pic>
          <p:nvPicPr>
            <p:cNvPr id="27669" name="Picture 21" descr="dom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67" y="2840"/>
              <a:ext cx="700" cy="843"/>
            </a:xfrm>
            <a:prstGeom prst="rect">
              <a:avLst/>
            </a:prstGeom>
            <a:noFill/>
          </p:spPr>
        </p:pic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0" y="1268413"/>
            <a:ext cx="900113" cy="5156200"/>
            <a:chOff x="0" y="210"/>
            <a:chExt cx="676" cy="3746"/>
          </a:xfrm>
        </p:grpSpPr>
        <p:pic>
          <p:nvPicPr>
            <p:cNvPr id="27678" name="Picture 30" descr="7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85" y="2387"/>
              <a:ext cx="291" cy="462"/>
            </a:xfrm>
            <a:prstGeom prst="rect">
              <a:avLst/>
            </a:prstGeom>
            <a:noFill/>
          </p:spPr>
        </p:pic>
        <p:pic>
          <p:nvPicPr>
            <p:cNvPr id="27679" name="Picture 31" descr="10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3475"/>
              <a:ext cx="635" cy="481"/>
            </a:xfrm>
            <a:prstGeom prst="rect">
              <a:avLst/>
            </a:prstGeom>
            <a:noFill/>
          </p:spPr>
        </p:pic>
        <p:pic>
          <p:nvPicPr>
            <p:cNvPr id="27680" name="Picture 32" descr="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58" y="527"/>
              <a:ext cx="284" cy="401"/>
            </a:xfrm>
            <a:prstGeom prst="rect">
              <a:avLst/>
            </a:prstGeom>
            <a:noFill/>
          </p:spPr>
        </p:pic>
        <p:pic>
          <p:nvPicPr>
            <p:cNvPr id="27681" name="Picture 33" descr="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95" y="210"/>
              <a:ext cx="173" cy="357"/>
            </a:xfrm>
            <a:prstGeom prst="rect">
              <a:avLst/>
            </a:prstGeom>
            <a:noFill/>
          </p:spPr>
        </p:pic>
        <p:pic>
          <p:nvPicPr>
            <p:cNvPr id="27682" name="Picture 34" descr="3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49" y="935"/>
              <a:ext cx="292" cy="403"/>
            </a:xfrm>
            <a:prstGeom prst="rect">
              <a:avLst/>
            </a:prstGeom>
            <a:noFill/>
          </p:spPr>
        </p:pic>
        <p:pic>
          <p:nvPicPr>
            <p:cNvPr id="27683" name="Picture 35" descr="4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7" y="1298"/>
              <a:ext cx="268" cy="448"/>
            </a:xfrm>
            <a:prstGeom prst="rect">
              <a:avLst/>
            </a:prstGeom>
            <a:noFill/>
          </p:spPr>
        </p:pic>
        <p:pic>
          <p:nvPicPr>
            <p:cNvPr id="27684" name="Picture 36" descr="5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95" y="1616"/>
              <a:ext cx="280" cy="453"/>
            </a:xfrm>
            <a:prstGeom prst="rect">
              <a:avLst/>
            </a:prstGeom>
            <a:noFill/>
          </p:spPr>
        </p:pic>
        <p:pic>
          <p:nvPicPr>
            <p:cNvPr id="27685" name="Picture 37" descr="6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13" y="2069"/>
              <a:ext cx="341" cy="493"/>
            </a:xfrm>
            <a:prstGeom prst="rect">
              <a:avLst/>
            </a:prstGeom>
            <a:noFill/>
          </p:spPr>
        </p:pic>
        <p:pic>
          <p:nvPicPr>
            <p:cNvPr id="27686" name="Picture 38" descr="8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113" y="2704"/>
              <a:ext cx="362" cy="402"/>
            </a:xfrm>
            <a:prstGeom prst="rect">
              <a:avLst/>
            </a:prstGeom>
            <a:noFill/>
          </p:spPr>
        </p:pic>
        <p:pic>
          <p:nvPicPr>
            <p:cNvPr id="27687" name="Picture 39" descr="9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295" y="3022"/>
              <a:ext cx="255" cy="402"/>
            </a:xfrm>
            <a:prstGeom prst="rect">
              <a:avLst/>
            </a:prstGeom>
            <a:noFill/>
          </p:spPr>
        </p:pic>
      </p:grp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1476375" y="2296914"/>
            <a:ext cx="5610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>
                <a:solidFill>
                  <a:srgbClr val="66FF66"/>
                </a:solidFill>
              </a:rPr>
              <a:t/>
            </a:r>
            <a:br>
              <a:rPr lang="ru-RU" dirty="0">
                <a:solidFill>
                  <a:srgbClr val="66FF66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7691" name="AutoShape 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вошебник материн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276475"/>
            <a:ext cx="3006725" cy="4105275"/>
          </a:xfrm>
          <a:prstGeom prst="rect">
            <a:avLst/>
          </a:prstGeom>
          <a:noFill/>
        </p:spPr>
      </p:pic>
      <p:pic>
        <p:nvPicPr>
          <p:cNvPr id="76807" name="Picture 7" descr="сундук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4221163"/>
            <a:ext cx="2520950" cy="2322512"/>
          </a:xfrm>
          <a:prstGeom prst="rect">
            <a:avLst/>
          </a:prstGeom>
          <a:noFill/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188913"/>
            <a:ext cx="6191250" cy="5843587"/>
            <a:chOff x="0" y="119"/>
            <a:chExt cx="3900" cy="3681"/>
          </a:xfrm>
        </p:grpSpPr>
        <p:pic>
          <p:nvPicPr>
            <p:cNvPr id="76827" name="Picture 27" descr="ро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1467711">
              <a:off x="0" y="119"/>
              <a:ext cx="3895" cy="3681"/>
            </a:xfrm>
            <a:prstGeom prst="rect">
              <a:avLst/>
            </a:prstGeom>
            <a:noFill/>
          </p:spPr>
        </p:pic>
        <p:sp>
          <p:nvSpPr>
            <p:cNvPr id="76828" name="Rectangle 28"/>
            <p:cNvSpPr>
              <a:spLocks noChangeArrowheads="1"/>
            </p:cNvSpPr>
            <p:nvPr/>
          </p:nvSpPr>
          <p:spPr bwMode="auto">
            <a:xfrm>
              <a:off x="1020" y="1480"/>
              <a:ext cx="288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/>
                <a:t>Ни угла, ни стороны,</a:t>
              </a:r>
            </a:p>
            <a:p>
              <a:r>
                <a:rPr lang="ru-RU" sz="2400" b="1"/>
                <a:t>А родня – одни блины.</a:t>
              </a:r>
            </a:p>
          </p:txBody>
        </p:sp>
      </p:grpSp>
      <p:sp>
        <p:nvSpPr>
          <p:cNvPr id="76831" name="AutoShape 31"/>
          <p:cNvSpPr>
            <a:spLocks noChangeArrowheads="1"/>
          </p:cNvSpPr>
          <p:nvPr/>
        </p:nvSpPr>
        <p:spPr bwMode="auto">
          <a:xfrm>
            <a:off x="1258888" y="260350"/>
            <a:ext cx="7273925" cy="647700"/>
          </a:xfrm>
          <a:prstGeom prst="flowChartAlternateProcess">
            <a:avLst/>
          </a:prstGeom>
          <a:gradFill rotWithShape="1">
            <a:gsLst>
              <a:gs pos="0">
                <a:srgbClr val="0000FF">
                  <a:gamma/>
                  <a:tint val="43529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tint val="4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29600" cy="566738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chemeClr val="bg1"/>
                </a:solidFill>
              </a:rPr>
              <a:t>Какие фигуры спрятаны в сундучке?</a:t>
            </a:r>
          </a:p>
        </p:txBody>
      </p:sp>
      <p:pic>
        <p:nvPicPr>
          <p:cNvPr id="76833" name="Picture 33" descr="5de33c53b59c67a7f4a5c4faefce6bf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802948">
            <a:off x="6011863" y="2216150"/>
            <a:ext cx="1428750" cy="1428750"/>
          </a:xfrm>
          <a:prstGeom prst="rect">
            <a:avLst/>
          </a:prstGeom>
          <a:noFill/>
        </p:spPr>
      </p:pic>
      <p:sp>
        <p:nvSpPr>
          <p:cNvPr id="7683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бли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2536825"/>
            <a:ext cx="2232025" cy="2214563"/>
          </a:xfrm>
          <a:prstGeom prst="rect">
            <a:avLst/>
          </a:prstGeom>
          <a:noFill/>
        </p:spPr>
      </p:pic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5292725" y="2600325"/>
            <a:ext cx="2233613" cy="2087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3794125" y="1268413"/>
            <a:ext cx="1412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>
                <a:solidFill>
                  <a:schemeClr val="accent2"/>
                </a:solidFill>
              </a:rPr>
              <a:t> </a:t>
            </a:r>
            <a:r>
              <a:rPr lang="ru-RU" sz="4400" b="1">
                <a:solidFill>
                  <a:srgbClr val="FF0000"/>
                </a:solidFill>
              </a:rPr>
              <a:t>круг</a:t>
            </a:r>
          </a:p>
        </p:txBody>
      </p:sp>
      <p:sp>
        <p:nvSpPr>
          <p:cNvPr id="6760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7606" name="Picture 22" descr="сундук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7425" y="4724400"/>
            <a:ext cx="1944688" cy="1792288"/>
          </a:xfrm>
          <a:prstGeom prst="rect">
            <a:avLst/>
          </a:prstGeom>
          <a:noFill/>
        </p:spPr>
      </p:pic>
      <p:sp>
        <p:nvSpPr>
          <p:cNvPr id="6760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608" name="MS900082189[1].mid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419600" y="3709988"/>
            <a:ext cx="304800" cy="304800"/>
          </a:xfrm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" fill="hold"/>
                                        <p:tgtEl>
                                          <p:spTgt spid="67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95 0.27006 L 5E-6 -1.6763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13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08"/>
                </p:tgtEl>
              </p:cMediaNode>
            </p:audio>
          </p:childTnLst>
        </p:cTn>
      </p:par>
    </p:tnLst>
    <p:bldLst>
      <p:bldP spid="67590" grpId="0" animBg="1"/>
      <p:bldP spid="67590" grpId="1" animBg="1"/>
      <p:bldP spid="676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79388" y="1341438"/>
            <a:ext cx="48244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 </a:t>
            </a:r>
            <a:r>
              <a:rPr lang="ru-RU" sz="2800" b="1" dirty="0">
                <a:solidFill>
                  <a:schemeClr val="accent2"/>
                </a:solidFill>
                <a:latin typeface="Comic Sans MS" pitchFamily="66" charset="0"/>
              </a:rPr>
              <a:t>Большой рейсовый ковер-самолёт вмещает</a:t>
            </a:r>
          </a:p>
          <a:p>
            <a:r>
              <a:rPr lang="ru-RU" sz="2800" b="1" dirty="0">
                <a:solidFill>
                  <a:schemeClr val="accent2"/>
                </a:solidFill>
                <a:latin typeface="Comic Sans MS" pitchFamily="66" charset="0"/>
              </a:rPr>
              <a:t> 5 пассажиров. Сколько пассажиров может перевезти ковер-самолет  за два рейса?</a:t>
            </a:r>
          </a:p>
        </p:txBody>
      </p:sp>
      <p:sp>
        <p:nvSpPr>
          <p:cNvPr id="4710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5373688"/>
            <a:ext cx="1079500" cy="936625"/>
          </a:xfrm>
          <a:prstGeom prst="actionButtonBlank">
            <a:avLst/>
          </a:prstGeom>
          <a:gradFill rotWithShape="1">
            <a:gsLst>
              <a:gs pos="0">
                <a:srgbClr val="000080"/>
              </a:gs>
              <a:gs pos="50000">
                <a:srgbClr val="000080">
                  <a:gamma/>
                  <a:tint val="52941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ru-RU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710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3575" y="5373688"/>
            <a:ext cx="1079500" cy="936625"/>
          </a:xfrm>
          <a:prstGeom prst="actionButtonBlank">
            <a:avLst/>
          </a:prstGeom>
          <a:gradFill rotWithShape="1">
            <a:gsLst>
              <a:gs pos="0">
                <a:srgbClr val="000080"/>
              </a:gs>
              <a:gs pos="50000">
                <a:srgbClr val="000080">
                  <a:gamma/>
                  <a:tint val="52941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471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373688"/>
            <a:ext cx="1079500" cy="936625"/>
          </a:xfrm>
          <a:prstGeom prst="actionButtonBlank">
            <a:avLst/>
          </a:prstGeom>
          <a:gradFill rotWithShape="1">
            <a:gsLst>
              <a:gs pos="0">
                <a:srgbClr val="000080"/>
              </a:gs>
              <a:gs pos="50000">
                <a:srgbClr val="000080">
                  <a:gamma/>
                  <a:tint val="52941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pic>
        <p:nvPicPr>
          <p:cNvPr id="47111" name="Picture 7" descr="stars_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6645504">
            <a:off x="1175692" y="4765236"/>
            <a:ext cx="2386012" cy="1643062"/>
          </a:xfrm>
          <a:prstGeom prst="rect">
            <a:avLst/>
          </a:prstGeom>
          <a:noFill/>
        </p:spPr>
      </p:pic>
      <p:sp>
        <p:nvSpPr>
          <p:cNvPr id="4711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14" name="Picture 10" descr="ков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1557338"/>
            <a:ext cx="4138612" cy="2381250"/>
          </a:xfrm>
          <a:prstGeom prst="rect">
            <a:avLst/>
          </a:prstGeom>
          <a:noFill/>
        </p:spPr>
      </p:pic>
      <p:sp>
        <p:nvSpPr>
          <p:cNvPr id="47115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1331913" y="476250"/>
            <a:ext cx="6516687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902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309688" y="549275"/>
            <a:ext cx="65230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Выбери правильный ответ: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539750" y="188913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Волшебные задачи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7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1331913" y="549275"/>
            <a:ext cx="669766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902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pic>
        <p:nvPicPr>
          <p:cNvPr id="51202" name="Picture 2" descr="j02809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84800" y="765175"/>
            <a:ext cx="3414713" cy="5040313"/>
          </a:xfrm>
          <a:prstGeom prst="rect">
            <a:avLst/>
          </a:prstGeom>
          <a:noFill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54721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Comic Sans MS" pitchFamily="66" charset="0"/>
              </a:rPr>
              <a:t>У чародея </a:t>
            </a: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4 </a:t>
            </a:r>
            <a:r>
              <a:rPr lang="ru-RU" sz="2800" b="1" dirty="0">
                <a:solidFill>
                  <a:schemeClr val="accent2"/>
                </a:solidFill>
                <a:latin typeface="Comic Sans MS" pitchFamily="66" charset="0"/>
              </a:rPr>
              <a:t>колдовских книг и </a:t>
            </a: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3 </a:t>
            </a:r>
            <a:r>
              <a:rPr lang="ru-RU" sz="2800" b="1" dirty="0">
                <a:solidFill>
                  <a:schemeClr val="accent2"/>
                </a:solidFill>
                <a:latin typeface="Comic Sans MS" pitchFamily="66" charset="0"/>
              </a:rPr>
              <a:t>волшебные палочки. </a:t>
            </a: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На </a:t>
            </a:r>
            <a:r>
              <a:rPr lang="ru-RU" sz="2800" b="1" dirty="0">
                <a:solidFill>
                  <a:schemeClr val="accent2"/>
                </a:solidFill>
                <a:latin typeface="Comic Sans MS" pitchFamily="66" charset="0"/>
              </a:rPr>
              <a:t>сколько у чародея больше книг, чем волшебных палочек? </a:t>
            </a:r>
          </a:p>
        </p:txBody>
      </p:sp>
      <p:sp>
        <p:nvSpPr>
          <p:cNvPr id="5120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5300663"/>
            <a:ext cx="1079500" cy="936625"/>
          </a:xfrm>
          <a:prstGeom prst="actionButtonBlank">
            <a:avLst/>
          </a:prstGeom>
          <a:gradFill rotWithShape="1">
            <a:gsLst>
              <a:gs pos="0">
                <a:srgbClr val="000080"/>
              </a:gs>
              <a:gs pos="50000">
                <a:srgbClr val="000080">
                  <a:gamma/>
                  <a:tint val="52941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5120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8038" y="5300663"/>
            <a:ext cx="1079500" cy="936625"/>
          </a:xfrm>
          <a:prstGeom prst="actionButtonBlank">
            <a:avLst/>
          </a:prstGeom>
          <a:gradFill rotWithShape="1">
            <a:gsLst>
              <a:gs pos="0">
                <a:srgbClr val="000080"/>
              </a:gs>
              <a:gs pos="50000">
                <a:srgbClr val="000080">
                  <a:gamma/>
                  <a:tint val="52941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5120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300663"/>
            <a:ext cx="1079500" cy="936625"/>
          </a:xfrm>
          <a:prstGeom prst="actionButtonBlank">
            <a:avLst/>
          </a:prstGeom>
          <a:gradFill rotWithShape="1">
            <a:gsLst>
              <a:gs pos="0">
                <a:srgbClr val="000080"/>
              </a:gs>
              <a:gs pos="50000">
                <a:srgbClr val="000080">
                  <a:gamma/>
                  <a:tint val="52941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07" name="Picture 7" descr="stars_1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6645504">
            <a:off x="1320801" y="4843462"/>
            <a:ext cx="2386012" cy="1643063"/>
          </a:xfrm>
          <a:prstGeom prst="rect">
            <a:avLst/>
          </a:prstGeom>
          <a:noFill/>
        </p:spPr>
      </p:pic>
      <p:sp>
        <p:nvSpPr>
          <p:cNvPr id="5120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309688" y="549275"/>
            <a:ext cx="65230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Выбери правильный ответ: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539750" y="188913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Волшебные задачи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1150938" y="549275"/>
            <a:ext cx="669766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902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96975"/>
            <a:ext cx="5905500" cy="3455988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/>
              <a:t>  </a:t>
            </a:r>
            <a:r>
              <a:rPr lang="ru-RU" b="1" dirty="0">
                <a:solidFill>
                  <a:schemeClr val="accent2"/>
                </a:solidFill>
              </a:rPr>
              <a:t>У бабы Яги на носу 3 бородавки, а у Кощея Бессмертного – </a:t>
            </a:r>
            <a:r>
              <a:rPr lang="ru-RU" b="1" dirty="0" smtClean="0">
                <a:solidFill>
                  <a:schemeClr val="accent2"/>
                </a:solidFill>
              </a:rPr>
              <a:t>2 бородавки. </a:t>
            </a:r>
            <a:r>
              <a:rPr lang="ru-RU" b="1" dirty="0">
                <a:solidFill>
                  <a:schemeClr val="accent2"/>
                </a:solidFill>
              </a:rPr>
              <a:t>Сколько бородавок теснится на носу у Кощея Бессмертного?</a:t>
            </a:r>
          </a:p>
        </p:txBody>
      </p:sp>
      <p:pic>
        <p:nvPicPr>
          <p:cNvPr id="50179" name="Picture 3" descr="j04263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2924175"/>
            <a:ext cx="2290763" cy="3313113"/>
          </a:xfrm>
          <a:prstGeom prst="rect">
            <a:avLst/>
          </a:prstGeom>
          <a:noFill/>
        </p:spPr>
      </p:pic>
      <p:sp>
        <p:nvSpPr>
          <p:cNvPr id="5018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300663"/>
            <a:ext cx="1079500" cy="936625"/>
          </a:xfrm>
          <a:prstGeom prst="actionButtonBlank">
            <a:avLst/>
          </a:prstGeom>
          <a:gradFill rotWithShape="1">
            <a:gsLst>
              <a:gs pos="0">
                <a:srgbClr val="000080"/>
              </a:gs>
              <a:gs pos="50000">
                <a:srgbClr val="000080">
                  <a:gamma/>
                  <a:tint val="52941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5018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5300663"/>
            <a:ext cx="1079500" cy="936625"/>
          </a:xfrm>
          <a:prstGeom prst="actionButtonBlank">
            <a:avLst/>
          </a:prstGeom>
          <a:gradFill rotWithShape="1">
            <a:gsLst>
              <a:gs pos="0">
                <a:srgbClr val="000080"/>
              </a:gs>
              <a:gs pos="50000">
                <a:srgbClr val="000080">
                  <a:gamma/>
                  <a:tint val="52941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501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300663"/>
            <a:ext cx="1079500" cy="936625"/>
          </a:xfrm>
          <a:prstGeom prst="actionButtonBlank">
            <a:avLst/>
          </a:prstGeom>
          <a:gradFill rotWithShape="1">
            <a:gsLst>
              <a:gs pos="0">
                <a:srgbClr val="000080"/>
              </a:gs>
              <a:gs pos="50000">
                <a:srgbClr val="000080">
                  <a:gamma/>
                  <a:tint val="52941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620713"/>
            <a:ext cx="21621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92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309688" y="549275"/>
            <a:ext cx="65230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Выбери правильный ответ: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539750" y="188913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Волшебные задачи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вошебник материн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276475"/>
            <a:ext cx="3006725" cy="4105275"/>
          </a:xfrm>
          <a:prstGeom prst="rect">
            <a:avLst/>
          </a:prstGeom>
          <a:noFill/>
        </p:spPr>
      </p:pic>
      <p:pic>
        <p:nvPicPr>
          <p:cNvPr id="87043" name="Picture 3" descr="сундук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4221163"/>
            <a:ext cx="2520950" cy="2322512"/>
          </a:xfrm>
          <a:prstGeom prst="rect">
            <a:avLst/>
          </a:prstGeom>
          <a:noFill/>
        </p:spPr>
      </p:pic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1258888" y="260350"/>
            <a:ext cx="7273925" cy="647700"/>
          </a:xfrm>
          <a:prstGeom prst="flowChartAlternateProcess">
            <a:avLst/>
          </a:prstGeom>
          <a:gradFill rotWithShape="1">
            <a:gsLst>
              <a:gs pos="0">
                <a:srgbClr val="0000FF">
                  <a:gamma/>
                  <a:tint val="43529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tint val="4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29600" cy="566738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chemeClr val="bg1"/>
                </a:solidFill>
              </a:rPr>
              <a:t>Какие фигуры спрятаны в сундучке?</a:t>
            </a:r>
          </a:p>
        </p:txBody>
      </p:sp>
      <p:pic>
        <p:nvPicPr>
          <p:cNvPr id="87046" name="Picture 6" descr="5de33c53b59c67a7f4a5c4faefce6bf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802948">
            <a:off x="6011863" y="2216150"/>
            <a:ext cx="1428750" cy="142875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88913"/>
            <a:ext cx="6183313" cy="5843587"/>
            <a:chOff x="0" y="119"/>
            <a:chExt cx="3895" cy="3681"/>
          </a:xfrm>
        </p:grpSpPr>
        <p:pic>
          <p:nvPicPr>
            <p:cNvPr id="87048" name="Picture 8" descr="ро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1467711">
              <a:off x="0" y="119"/>
              <a:ext cx="3895" cy="3681"/>
            </a:xfrm>
            <a:prstGeom prst="rect">
              <a:avLst/>
            </a:prstGeom>
            <a:noFill/>
          </p:spPr>
        </p:pic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793" y="1318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2400" b="1"/>
            </a:p>
          </p:txBody>
        </p:sp>
      </p:grp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1187450" y="2060575"/>
            <a:ext cx="4826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Злая рыба, хвост-лопата,</a:t>
            </a:r>
          </a:p>
          <a:p>
            <a:r>
              <a:rPr lang="ru-RU" sz="2400" b="1"/>
              <a:t>Откусила полквадрата –</a:t>
            </a:r>
          </a:p>
          <a:p>
            <a:r>
              <a:rPr lang="ru-RU" sz="2400" b="1"/>
              <a:t>Целый угол, верь не верь! </a:t>
            </a:r>
          </a:p>
          <a:p>
            <a:r>
              <a:rPr lang="ru-RU" sz="2400" b="1"/>
              <a:t>Кто ж он, бедненький, теперь?</a:t>
            </a:r>
          </a:p>
          <a:p>
            <a:endParaRPr lang="ru-RU" sz="2400" b="1"/>
          </a:p>
        </p:txBody>
      </p:sp>
      <p:sp>
        <p:nvSpPr>
          <p:cNvPr id="870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5236" name="Picture 4" descr="зл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6257"/>
          <a:stretch>
            <a:fillRect/>
          </a:stretch>
        </p:blipFill>
        <p:spPr bwMode="auto">
          <a:xfrm>
            <a:off x="1835150" y="1196975"/>
            <a:ext cx="2446338" cy="4318000"/>
          </a:xfrm>
          <a:prstGeom prst="rect">
            <a:avLst/>
          </a:prstGeom>
          <a:noFill/>
        </p:spPr>
      </p:pic>
      <p:sp>
        <p:nvSpPr>
          <p:cNvPr id="95237" name="Rectangle 5"/>
          <p:cNvSpPr>
            <a:spLocks noChangeArrowheads="1"/>
          </p:cNvSpPr>
          <p:nvPr/>
        </p:nvSpPr>
        <p:spPr bwMode="auto">
          <a:xfrm rot="2649695">
            <a:off x="1258888" y="2781300"/>
            <a:ext cx="1368425" cy="13811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 rot="16200000">
            <a:off x="5327650" y="3032125"/>
            <a:ext cx="1690688" cy="1042988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>
              <a:solidFill>
                <a:srgbClr val="FFCC00"/>
              </a:solidFill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000364" y="1428736"/>
            <a:ext cx="3654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треугольник</a:t>
            </a:r>
          </a:p>
        </p:txBody>
      </p:sp>
      <p:sp>
        <p:nvSpPr>
          <p:cNvPr id="952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5241" name="MS900082189[1].mid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19600" y="3709988"/>
            <a:ext cx="304800" cy="304800"/>
          </a:xfrm>
          <a:ln/>
        </p:spPr>
      </p:pic>
      <p:pic>
        <p:nvPicPr>
          <p:cNvPr id="95248" name="Picture 16" descr="сундук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4940300"/>
            <a:ext cx="1944688" cy="1792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" fill="hold"/>
                                        <p:tgtEl>
                                          <p:spTgt spid="95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0.3015 L 0.01406 -0.007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15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  <p:bldLst>
      <p:bldP spid="95238" grpId="0" animBg="1"/>
      <p:bldP spid="9523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вошебник материн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276475"/>
            <a:ext cx="3006725" cy="4105275"/>
          </a:xfrm>
          <a:prstGeom prst="rect">
            <a:avLst/>
          </a:prstGeom>
          <a:noFill/>
        </p:spPr>
      </p:pic>
      <p:pic>
        <p:nvPicPr>
          <p:cNvPr id="88067" name="Picture 3" descr="сундук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4221163"/>
            <a:ext cx="2520950" cy="2322512"/>
          </a:xfrm>
          <a:prstGeom prst="rect">
            <a:avLst/>
          </a:prstGeom>
          <a:noFill/>
        </p:spPr>
      </p:pic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1258888" y="260350"/>
            <a:ext cx="7273925" cy="647700"/>
          </a:xfrm>
          <a:prstGeom prst="flowChartAlternateProcess">
            <a:avLst/>
          </a:prstGeom>
          <a:gradFill rotWithShape="1">
            <a:gsLst>
              <a:gs pos="0">
                <a:srgbClr val="0000FF">
                  <a:gamma/>
                  <a:tint val="43529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tint val="4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29600" cy="566738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chemeClr val="bg1"/>
                </a:solidFill>
              </a:rPr>
              <a:t>Какие фигуры спрятаны в сундучке?</a:t>
            </a:r>
          </a:p>
        </p:txBody>
      </p:sp>
      <p:pic>
        <p:nvPicPr>
          <p:cNvPr id="88070" name="Picture 6" descr="5de33c53b59c67a7f4a5c4faefce6bf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802948">
            <a:off x="6011863" y="2216150"/>
            <a:ext cx="1428750" cy="142875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61950"/>
            <a:ext cx="6183313" cy="5843588"/>
            <a:chOff x="0" y="119"/>
            <a:chExt cx="3895" cy="3681"/>
          </a:xfrm>
        </p:grpSpPr>
        <p:pic>
          <p:nvPicPr>
            <p:cNvPr id="88072" name="Picture 8" descr="ро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1467711">
              <a:off x="0" y="119"/>
              <a:ext cx="3895" cy="3681"/>
            </a:xfrm>
            <a:prstGeom prst="rect">
              <a:avLst/>
            </a:prstGeom>
            <a:noFill/>
          </p:spPr>
        </p:pic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793" y="1318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2400" b="1"/>
            </a:p>
          </p:txBody>
        </p:sp>
      </p:grp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1042988" y="2092325"/>
            <a:ext cx="482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Кубик в краску окуни,</a:t>
            </a:r>
          </a:p>
          <a:p>
            <a:r>
              <a:rPr lang="ru-RU" sz="2400" b="1"/>
              <a:t>Приложи и подними.</a:t>
            </a:r>
          </a:p>
          <a:p>
            <a:r>
              <a:rPr lang="ru-RU" sz="2400" b="1"/>
              <a:t>Вася десять раз так сделал–</a:t>
            </a:r>
          </a:p>
          <a:p>
            <a:r>
              <a:rPr lang="ru-RU" sz="2400" b="1"/>
              <a:t>Отпечатались они.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64163" y="3306763"/>
            <a:ext cx="3455987" cy="1323975"/>
            <a:chOff x="3243" y="1947"/>
            <a:chExt cx="2177" cy="834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3243" y="1947"/>
              <a:ext cx="363" cy="3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3696" y="1947"/>
              <a:ext cx="363" cy="3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4150" y="1947"/>
              <a:ext cx="363" cy="3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4604" y="1947"/>
              <a:ext cx="363" cy="3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5057" y="1947"/>
              <a:ext cx="363" cy="3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3243" y="2432"/>
              <a:ext cx="363" cy="3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3696" y="2432"/>
              <a:ext cx="363" cy="3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4150" y="2432"/>
              <a:ext cx="363" cy="3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4604" y="2432"/>
              <a:ext cx="363" cy="3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0" name="Rectangle 14"/>
            <p:cNvSpPr>
              <a:spLocks noChangeArrowheads="1"/>
            </p:cNvSpPr>
            <p:nvPr/>
          </p:nvSpPr>
          <p:spPr bwMode="auto">
            <a:xfrm>
              <a:off x="5057" y="2432"/>
              <a:ext cx="363" cy="3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275013" y="1484313"/>
            <a:ext cx="2881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FF0000"/>
                </a:solidFill>
              </a:rPr>
              <a:t>квадраты</a:t>
            </a:r>
          </a:p>
        </p:txBody>
      </p:sp>
      <p:sp>
        <p:nvSpPr>
          <p:cNvPr id="96272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6273" name="Picture 17" descr="0002-003-TSifra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4788" y="2997200"/>
            <a:ext cx="1582737" cy="1512888"/>
          </a:xfrm>
          <a:prstGeom prst="rect">
            <a:avLst/>
          </a:prstGeom>
          <a:noFill/>
        </p:spPr>
      </p:pic>
      <p:pic>
        <p:nvPicPr>
          <p:cNvPr id="96274" name="Picture 18" descr="сундук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4940300"/>
            <a:ext cx="1944688" cy="1792288"/>
          </a:xfrm>
          <a:prstGeom prst="rect">
            <a:avLst/>
          </a:prstGeom>
          <a:noFill/>
        </p:spPr>
      </p:pic>
      <p:pic>
        <p:nvPicPr>
          <p:cNvPr id="96275" name="MS900082189[1].mid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419600" y="3709988"/>
            <a:ext cx="304800" cy="304800"/>
          </a:xfrm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" fill="hold"/>
                                        <p:tgtEl>
                                          <p:spTgt spid="96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1 0.28462 L -0.00781 -0.015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7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684213" y="166688"/>
            <a:ext cx="7777162" cy="1512888"/>
          </a:xfrm>
          <a:prstGeom prst="rect">
            <a:avLst/>
          </a:prstGeom>
        </p:spPr>
        <p:txBody>
          <a:bodyPr wrap="none" numCol="1" fromWordArt="1">
            <a:prstTxWarp prst="textChevron">
              <a:avLst>
                <a:gd name="adj" fmla="val 25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i="1" kern="10">
                <a:ln w="12700">
                  <a:solidFill>
                    <a:srgbClr val="6666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Молодцы!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675688" y="6286501"/>
            <a:ext cx="468312" cy="404812"/>
          </a:xfrm>
          <a:prstGeom prst="actionButtonHome">
            <a:avLst/>
          </a:prstGeom>
          <a:solidFill>
            <a:srgbClr val="3C82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7812088" y="6286501"/>
            <a:ext cx="827087" cy="404812"/>
          </a:xfrm>
          <a:prstGeom prst="actionButtonForwardNex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3" name="Picture 2" descr="вошебник материн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214554"/>
            <a:ext cx="3006725" cy="4105275"/>
          </a:xfrm>
          <a:prstGeom prst="rect">
            <a:avLst/>
          </a:prstGeom>
          <a:noFill/>
        </p:spPr>
      </p:pic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0" y="1268413"/>
            <a:ext cx="900113" cy="5156200"/>
            <a:chOff x="0" y="210"/>
            <a:chExt cx="676" cy="3746"/>
          </a:xfrm>
        </p:grpSpPr>
        <p:pic>
          <p:nvPicPr>
            <p:cNvPr id="15" name="Picture 30" descr="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5" y="2387"/>
              <a:ext cx="291" cy="462"/>
            </a:xfrm>
            <a:prstGeom prst="rect">
              <a:avLst/>
            </a:prstGeom>
            <a:noFill/>
          </p:spPr>
        </p:pic>
        <p:pic>
          <p:nvPicPr>
            <p:cNvPr id="16" name="Picture 31" descr="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3475"/>
              <a:ext cx="635" cy="481"/>
            </a:xfrm>
            <a:prstGeom prst="rect">
              <a:avLst/>
            </a:prstGeom>
            <a:noFill/>
          </p:spPr>
        </p:pic>
        <p:pic>
          <p:nvPicPr>
            <p:cNvPr id="17" name="Picture 32" descr="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58" y="527"/>
              <a:ext cx="284" cy="401"/>
            </a:xfrm>
            <a:prstGeom prst="rect">
              <a:avLst/>
            </a:prstGeom>
            <a:noFill/>
          </p:spPr>
        </p:pic>
        <p:pic>
          <p:nvPicPr>
            <p:cNvPr id="18" name="Picture 33" descr="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95" y="210"/>
              <a:ext cx="173" cy="357"/>
            </a:xfrm>
            <a:prstGeom prst="rect">
              <a:avLst/>
            </a:prstGeom>
            <a:noFill/>
          </p:spPr>
        </p:pic>
        <p:pic>
          <p:nvPicPr>
            <p:cNvPr id="19" name="Picture 34" descr="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49" y="935"/>
              <a:ext cx="292" cy="403"/>
            </a:xfrm>
            <a:prstGeom prst="rect">
              <a:avLst/>
            </a:prstGeom>
            <a:noFill/>
          </p:spPr>
        </p:pic>
        <p:pic>
          <p:nvPicPr>
            <p:cNvPr id="20" name="Picture 35" descr="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7" y="1298"/>
              <a:ext cx="268" cy="448"/>
            </a:xfrm>
            <a:prstGeom prst="rect">
              <a:avLst/>
            </a:prstGeom>
            <a:noFill/>
          </p:spPr>
        </p:pic>
        <p:pic>
          <p:nvPicPr>
            <p:cNvPr id="21" name="Picture 36" descr="5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95" y="1616"/>
              <a:ext cx="280" cy="453"/>
            </a:xfrm>
            <a:prstGeom prst="rect">
              <a:avLst/>
            </a:prstGeom>
            <a:noFill/>
          </p:spPr>
        </p:pic>
        <p:pic>
          <p:nvPicPr>
            <p:cNvPr id="22" name="Picture 37" descr="6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13" y="2069"/>
              <a:ext cx="341" cy="493"/>
            </a:xfrm>
            <a:prstGeom prst="rect">
              <a:avLst/>
            </a:prstGeom>
            <a:noFill/>
          </p:spPr>
        </p:pic>
        <p:pic>
          <p:nvPicPr>
            <p:cNvPr id="23" name="Picture 38" descr="8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13" y="2704"/>
              <a:ext cx="362" cy="402"/>
            </a:xfrm>
            <a:prstGeom prst="rect">
              <a:avLst/>
            </a:prstGeom>
            <a:noFill/>
          </p:spPr>
        </p:pic>
        <p:pic>
          <p:nvPicPr>
            <p:cNvPr id="24" name="Picture 39" descr="9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95" y="3022"/>
              <a:ext cx="255" cy="402"/>
            </a:xfrm>
            <a:prstGeom prst="rect">
              <a:avLst/>
            </a:prstGeom>
            <a:noFill/>
          </p:spPr>
        </p:pic>
      </p:grpSp>
      <p:grpSp>
        <p:nvGrpSpPr>
          <p:cNvPr id="25" name="Group 41"/>
          <p:cNvGrpSpPr>
            <a:grpSpLocks/>
          </p:cNvGrpSpPr>
          <p:nvPr/>
        </p:nvGrpSpPr>
        <p:grpSpPr bwMode="auto">
          <a:xfrm>
            <a:off x="7740650" y="1268413"/>
            <a:ext cx="1184275" cy="4938712"/>
            <a:chOff x="4967" y="572"/>
            <a:chExt cx="700" cy="3111"/>
          </a:xfrm>
        </p:grpSpPr>
        <p:pic>
          <p:nvPicPr>
            <p:cNvPr id="26" name="Picture 18" descr="vosmiugolnik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7" y="1389"/>
              <a:ext cx="544" cy="544"/>
            </a:xfrm>
            <a:prstGeom prst="rect">
              <a:avLst/>
            </a:prstGeom>
            <a:noFill/>
          </p:spPr>
        </p:pic>
        <p:pic>
          <p:nvPicPr>
            <p:cNvPr id="27" name="Picture 19" descr="treugolnik1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5057" y="2069"/>
              <a:ext cx="449" cy="618"/>
            </a:xfrm>
            <a:prstGeom prst="rect">
              <a:avLst/>
            </a:prstGeom>
            <a:noFill/>
          </p:spPr>
        </p:pic>
        <p:pic>
          <p:nvPicPr>
            <p:cNvPr id="28" name="Picture 20" descr="kvadratik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5012" y="572"/>
              <a:ext cx="490" cy="663"/>
            </a:xfrm>
            <a:prstGeom prst="rect">
              <a:avLst/>
            </a:prstGeom>
            <a:noFill/>
          </p:spPr>
        </p:pic>
        <p:pic>
          <p:nvPicPr>
            <p:cNvPr id="29" name="Picture 21" descr="dom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4967" y="2840"/>
              <a:ext cx="700" cy="843"/>
            </a:xfrm>
            <a:prstGeom prst="rect">
              <a:avLst/>
            </a:prstGeom>
            <a:noFill/>
          </p:spPr>
        </p:pic>
      </p:grpSp>
      <p:pic>
        <p:nvPicPr>
          <p:cNvPr id="30" name="Picture 14" descr="звездочки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57224" y="2143116"/>
            <a:ext cx="3968750" cy="1443038"/>
          </a:xfrm>
          <a:prstGeom prst="rect">
            <a:avLst/>
          </a:prstGeom>
          <a:noFill/>
        </p:spPr>
      </p:pic>
      <p:pic>
        <p:nvPicPr>
          <p:cNvPr id="31" name="Picture 14" descr="звездочки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009624" y="2295516"/>
            <a:ext cx="3968750" cy="144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67" name="Picture 3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4513" y="0"/>
            <a:ext cx="351948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4" name="Picture 8" descr="вошебник материн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2924175"/>
            <a:ext cx="3694112" cy="5043488"/>
          </a:xfrm>
          <a:prstGeom prst="rect">
            <a:avLst/>
          </a:prstGeom>
          <a:noFill/>
        </p:spPr>
      </p:pic>
      <p:pic>
        <p:nvPicPr>
          <p:cNvPr id="91151" name="Picture 15" descr="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1773238"/>
            <a:ext cx="325438" cy="517525"/>
          </a:xfrm>
          <a:prstGeom prst="rect">
            <a:avLst/>
          </a:prstGeom>
          <a:noFill/>
        </p:spPr>
      </p:pic>
      <p:pic>
        <p:nvPicPr>
          <p:cNvPr id="91152" name="Picture 16" descr="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3284538"/>
            <a:ext cx="792163" cy="600075"/>
          </a:xfrm>
          <a:prstGeom prst="rect">
            <a:avLst/>
          </a:prstGeom>
          <a:noFill/>
        </p:spPr>
      </p:pic>
      <p:pic>
        <p:nvPicPr>
          <p:cNvPr id="91153" name="Picture 17" descr="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24750" y="3500438"/>
            <a:ext cx="355600" cy="503237"/>
          </a:xfrm>
          <a:prstGeom prst="rect">
            <a:avLst/>
          </a:prstGeom>
          <a:noFill/>
        </p:spPr>
      </p:pic>
      <p:pic>
        <p:nvPicPr>
          <p:cNvPr id="91154" name="Picture 18" descr="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19925" y="333375"/>
            <a:ext cx="274638" cy="566738"/>
          </a:xfrm>
          <a:prstGeom prst="rect">
            <a:avLst/>
          </a:prstGeom>
          <a:noFill/>
        </p:spPr>
      </p:pic>
      <p:pic>
        <p:nvPicPr>
          <p:cNvPr id="91155" name="Picture 19" descr="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604250" y="2349500"/>
            <a:ext cx="358775" cy="495300"/>
          </a:xfrm>
          <a:prstGeom prst="rect">
            <a:avLst/>
          </a:prstGeom>
          <a:noFill/>
        </p:spPr>
      </p:pic>
      <p:pic>
        <p:nvPicPr>
          <p:cNvPr id="91156" name="Picture 20" descr="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77050" y="908050"/>
            <a:ext cx="382588" cy="639763"/>
          </a:xfrm>
          <a:prstGeom prst="rect">
            <a:avLst/>
          </a:prstGeom>
          <a:noFill/>
        </p:spPr>
      </p:pic>
      <p:pic>
        <p:nvPicPr>
          <p:cNvPr id="91157" name="Picture 21" descr="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92950" y="2276475"/>
            <a:ext cx="444500" cy="719138"/>
          </a:xfrm>
          <a:prstGeom prst="rect">
            <a:avLst/>
          </a:prstGeom>
          <a:noFill/>
        </p:spPr>
      </p:pic>
      <p:pic>
        <p:nvPicPr>
          <p:cNvPr id="91158" name="Picture 22" descr="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96188" y="1125538"/>
            <a:ext cx="392112" cy="566737"/>
          </a:xfrm>
          <a:prstGeom prst="rect">
            <a:avLst/>
          </a:prstGeom>
          <a:noFill/>
        </p:spPr>
      </p:pic>
      <p:pic>
        <p:nvPicPr>
          <p:cNvPr id="91159" name="Picture 23" descr="8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43888" y="1484313"/>
            <a:ext cx="444500" cy="493712"/>
          </a:xfrm>
          <a:prstGeom prst="rect">
            <a:avLst/>
          </a:prstGeom>
          <a:noFill/>
        </p:spPr>
      </p:pic>
      <p:pic>
        <p:nvPicPr>
          <p:cNvPr id="91160" name="Picture 24" descr="9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101013" y="2646363"/>
            <a:ext cx="404812" cy="638175"/>
          </a:xfrm>
          <a:prstGeom prst="rect">
            <a:avLst/>
          </a:prstGeom>
          <a:noFill/>
        </p:spPr>
      </p:pic>
      <p:pic>
        <p:nvPicPr>
          <p:cNvPr id="91161" name="Picture 25" descr="vosmiugolnik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3284538"/>
            <a:ext cx="504825" cy="504825"/>
          </a:xfrm>
          <a:prstGeom prst="rect">
            <a:avLst/>
          </a:prstGeom>
          <a:noFill/>
        </p:spPr>
      </p:pic>
      <p:pic>
        <p:nvPicPr>
          <p:cNvPr id="91162" name="Picture 26" descr="treugolnik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35825" y="476250"/>
            <a:ext cx="565150" cy="777875"/>
          </a:xfrm>
          <a:prstGeom prst="rect">
            <a:avLst/>
          </a:prstGeom>
          <a:noFill/>
        </p:spPr>
      </p:pic>
      <p:pic>
        <p:nvPicPr>
          <p:cNvPr id="91163" name="Picture 27" descr="kvadratik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451725" y="1557338"/>
            <a:ext cx="425450" cy="576262"/>
          </a:xfrm>
          <a:prstGeom prst="rect">
            <a:avLst/>
          </a:prstGeom>
          <a:noFill/>
        </p:spPr>
      </p:pic>
      <p:pic>
        <p:nvPicPr>
          <p:cNvPr id="91164" name="Picture 28" descr="dom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372225" y="2133600"/>
            <a:ext cx="796925" cy="958850"/>
          </a:xfrm>
          <a:prstGeom prst="rect">
            <a:avLst/>
          </a:prstGeom>
          <a:noFill/>
        </p:spPr>
      </p:pic>
      <p:pic>
        <p:nvPicPr>
          <p:cNvPr id="91166" name="Picture 30" descr="звездочки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50825" y="3500438"/>
            <a:ext cx="3032125" cy="1101725"/>
          </a:xfrm>
          <a:prstGeom prst="rect">
            <a:avLst/>
          </a:prstGeom>
          <a:noFill/>
        </p:spPr>
      </p:pic>
      <p:sp>
        <p:nvSpPr>
          <p:cNvPr id="91168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1169" name="Picture 33" descr="6bc370eb15f3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0" y="0"/>
            <a:ext cx="5724525" cy="4652963"/>
          </a:xfrm>
          <a:prstGeom prst="rect">
            <a:avLst/>
          </a:prstGeom>
          <a:noFill/>
        </p:spPr>
      </p:pic>
      <p:sp>
        <p:nvSpPr>
          <p:cNvPr id="91170" name="Text Box 34"/>
          <p:cNvSpPr txBox="1">
            <a:spLocks noChangeArrowheads="1"/>
          </p:cNvSpPr>
          <p:nvPr/>
        </p:nvSpPr>
        <p:spPr bwMode="auto">
          <a:xfrm>
            <a:off x="539750" y="630238"/>
            <a:ext cx="46799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800" b="1" i="1">
                <a:solidFill>
                  <a:srgbClr val="FFCC00"/>
                </a:solidFill>
              </a:rPr>
              <a:t>Дорогие друзья!</a:t>
            </a:r>
          </a:p>
          <a:p>
            <a:pPr marL="342900" indent="-342900" algn="ctr"/>
            <a:r>
              <a:rPr lang="ru-RU" sz="2800" b="1" i="1">
                <a:solidFill>
                  <a:srgbClr val="FFCC00"/>
                </a:solidFill>
              </a:rPr>
              <a:t>	Приглашаю вас в Страну Математики. Вас ждут волшебные задания .</a:t>
            </a:r>
          </a:p>
          <a:p>
            <a:pPr marL="342900" indent="-342900" algn="ctr"/>
            <a:r>
              <a:rPr lang="ru-RU" sz="2800" b="1" i="1">
                <a:solidFill>
                  <a:srgbClr val="FFCC00"/>
                </a:solidFill>
              </a:rPr>
              <a:t>	 Удачи!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47" name="AutoShape 87"/>
          <p:cNvSpPr>
            <a:spLocks noChangeArrowheads="1"/>
          </p:cNvSpPr>
          <p:nvPr/>
        </p:nvSpPr>
        <p:spPr bwMode="auto">
          <a:xfrm>
            <a:off x="971550" y="404813"/>
            <a:ext cx="7129463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>
                  <a:gamma/>
                  <a:shade val="46275"/>
                  <a:invGamma/>
                </a:srgbClr>
              </a:gs>
              <a:gs pos="5000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8064500" y="2781300"/>
            <a:ext cx="1079500" cy="1584325"/>
            <a:chOff x="22" y="1763"/>
            <a:chExt cx="817" cy="1213"/>
          </a:xfrm>
        </p:grpSpPr>
        <p:sp>
          <p:nvSpPr>
            <p:cNvPr id="66643" name="Rectangle 83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4" name="AutoShape 84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6948488" y="2781300"/>
            <a:ext cx="1079500" cy="1584325"/>
            <a:chOff x="22" y="1763"/>
            <a:chExt cx="817" cy="1213"/>
          </a:xfrm>
        </p:grpSpPr>
        <p:sp>
          <p:nvSpPr>
            <p:cNvPr id="66640" name="Rectangle 80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41" name="AutoShape 81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5795963" y="2781300"/>
            <a:ext cx="1079500" cy="1584325"/>
            <a:chOff x="22" y="1763"/>
            <a:chExt cx="817" cy="1213"/>
          </a:xfrm>
        </p:grpSpPr>
        <p:sp>
          <p:nvSpPr>
            <p:cNvPr id="66637" name="Rectangle 77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8" name="AutoShape 78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4643438" y="2798763"/>
            <a:ext cx="1079500" cy="1584325"/>
            <a:chOff x="22" y="1763"/>
            <a:chExt cx="817" cy="1213"/>
          </a:xfrm>
        </p:grpSpPr>
        <p:sp>
          <p:nvSpPr>
            <p:cNvPr id="66634" name="Rectangle 74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5" name="AutoShape 75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3492500" y="2798763"/>
            <a:ext cx="1079500" cy="1584325"/>
            <a:chOff x="22" y="1763"/>
            <a:chExt cx="817" cy="1213"/>
          </a:xfrm>
        </p:grpSpPr>
        <p:sp>
          <p:nvSpPr>
            <p:cNvPr id="66631" name="Rectangle 71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2" name="AutoShape 72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2285984" y="2857496"/>
            <a:ext cx="1079500" cy="1584325"/>
            <a:chOff x="22" y="1763"/>
            <a:chExt cx="817" cy="1213"/>
          </a:xfrm>
        </p:grpSpPr>
        <p:sp>
          <p:nvSpPr>
            <p:cNvPr id="66628" name="Rectangle 68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9" name="AutoShape 69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1187450" y="2798763"/>
            <a:ext cx="1079500" cy="1584325"/>
            <a:chOff x="22" y="1763"/>
            <a:chExt cx="817" cy="1213"/>
          </a:xfrm>
        </p:grpSpPr>
        <p:sp>
          <p:nvSpPr>
            <p:cNvPr id="66625" name="Rectangle 65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6626" name="AutoShape 66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561263" cy="1143000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FFFF66"/>
                </a:solidFill>
              </a:rPr>
              <a:t>Помоги Волшебнику расселить  числа в домики по возрастанию:</a:t>
            </a:r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4925" y="2798763"/>
            <a:ext cx="1079500" cy="1584325"/>
            <a:chOff x="22" y="1763"/>
            <a:chExt cx="817" cy="1213"/>
          </a:xfrm>
        </p:grpSpPr>
        <p:sp>
          <p:nvSpPr>
            <p:cNvPr id="66563" name="Rectangle 3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8" name="AutoShape 18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19113" y="65088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Волшебные числа</a:t>
            </a:r>
          </a:p>
        </p:txBody>
      </p:sp>
      <p:sp>
        <p:nvSpPr>
          <p:cNvPr id="66581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6603" name="Picture 43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285992"/>
            <a:ext cx="417513" cy="661988"/>
          </a:xfrm>
          <a:prstGeom prst="rect">
            <a:avLst/>
          </a:prstGeom>
          <a:noFill/>
        </p:spPr>
      </p:pic>
      <p:pic>
        <p:nvPicPr>
          <p:cNvPr id="66605" name="Picture 45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2000240"/>
            <a:ext cx="458787" cy="647700"/>
          </a:xfrm>
          <a:prstGeom prst="rect">
            <a:avLst/>
          </a:prstGeom>
          <a:noFill/>
        </p:spPr>
      </p:pic>
      <p:pic>
        <p:nvPicPr>
          <p:cNvPr id="66606" name="Picture 46" descr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2214554"/>
            <a:ext cx="314325" cy="649288"/>
          </a:xfrm>
          <a:prstGeom prst="rect">
            <a:avLst/>
          </a:prstGeom>
          <a:noFill/>
        </p:spPr>
      </p:pic>
      <p:pic>
        <p:nvPicPr>
          <p:cNvPr id="66607" name="Picture 47" descr="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5214950"/>
            <a:ext cx="466725" cy="647700"/>
          </a:xfrm>
          <a:prstGeom prst="rect">
            <a:avLst/>
          </a:prstGeom>
          <a:noFill/>
        </p:spPr>
      </p:pic>
      <p:pic>
        <p:nvPicPr>
          <p:cNvPr id="66608" name="Picture 48" descr="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2143116"/>
            <a:ext cx="374650" cy="681038"/>
          </a:xfrm>
          <a:prstGeom prst="rect">
            <a:avLst/>
          </a:prstGeom>
          <a:noFill/>
        </p:spPr>
      </p:pic>
      <p:pic>
        <p:nvPicPr>
          <p:cNvPr id="66609" name="Picture 49" descr="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50" y="5143512"/>
            <a:ext cx="400050" cy="647700"/>
          </a:xfrm>
          <a:prstGeom prst="rect">
            <a:avLst/>
          </a:prstGeom>
          <a:noFill/>
        </p:spPr>
      </p:pic>
      <p:pic>
        <p:nvPicPr>
          <p:cNvPr id="66610" name="Picture 50" descr="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5857892"/>
            <a:ext cx="447675" cy="647700"/>
          </a:xfrm>
          <a:prstGeom prst="rect">
            <a:avLst/>
          </a:prstGeom>
          <a:noFill/>
        </p:spPr>
      </p:pic>
      <p:pic>
        <p:nvPicPr>
          <p:cNvPr id="66611" name="Picture 51" descr="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072462" y="2143116"/>
            <a:ext cx="582612" cy="719137"/>
          </a:xfrm>
          <a:prstGeom prst="rect">
            <a:avLst/>
          </a:prstGeom>
          <a:noFill/>
        </p:spPr>
      </p:pic>
      <p:sp>
        <p:nvSpPr>
          <p:cNvPr id="66645" name="AutoShape 8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6646" name="Picture 86" descr="вошебник материнс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72132" y="4143380"/>
            <a:ext cx="2636837" cy="36004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75" name="AutoShape 87"/>
          <p:cNvSpPr>
            <a:spLocks noChangeArrowheads="1"/>
          </p:cNvSpPr>
          <p:nvPr/>
        </p:nvSpPr>
        <p:spPr bwMode="auto">
          <a:xfrm>
            <a:off x="1187450" y="404813"/>
            <a:ext cx="7073900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>
                  <a:gamma/>
                  <a:shade val="46275"/>
                  <a:invGamma/>
                </a:srgbClr>
              </a:gs>
              <a:gs pos="5000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2339975" y="3068638"/>
            <a:ext cx="1079500" cy="1584325"/>
            <a:chOff x="22" y="1763"/>
            <a:chExt cx="817" cy="1213"/>
          </a:xfrm>
        </p:grpSpPr>
        <p:sp>
          <p:nvSpPr>
            <p:cNvPr id="63571" name="Rectangle 83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72" name="AutoShape 84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72009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>
                <a:solidFill>
                  <a:srgbClr val="FFFF66"/>
                </a:solidFill>
              </a:rPr>
              <a:t>Помоги Волшебнику расселить  числа в домики по убыванию: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519113" y="65088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Волшебные числа</a:t>
            </a:r>
          </a:p>
        </p:txBody>
      </p:sp>
      <p:sp>
        <p:nvSpPr>
          <p:cNvPr id="63509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92500" y="3068638"/>
            <a:ext cx="1079500" cy="1584325"/>
            <a:chOff x="22" y="1763"/>
            <a:chExt cx="817" cy="1213"/>
          </a:xfrm>
        </p:grpSpPr>
        <p:sp>
          <p:nvSpPr>
            <p:cNvPr id="63540" name="Rectangle 52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41" name="AutoShape 53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645025" y="3068638"/>
            <a:ext cx="1079500" cy="1584325"/>
            <a:chOff x="22" y="1763"/>
            <a:chExt cx="817" cy="1213"/>
          </a:xfrm>
        </p:grpSpPr>
        <p:sp>
          <p:nvSpPr>
            <p:cNvPr id="63543" name="Rectangle 55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44" name="AutoShape 56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797550" y="3068638"/>
            <a:ext cx="1079500" cy="1584325"/>
            <a:chOff x="22" y="1763"/>
            <a:chExt cx="817" cy="1213"/>
          </a:xfrm>
        </p:grpSpPr>
        <p:sp>
          <p:nvSpPr>
            <p:cNvPr id="63546" name="Rectangle 58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47" name="AutoShape 59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6948488" y="3068638"/>
            <a:ext cx="1079500" cy="1584325"/>
            <a:chOff x="22" y="1763"/>
            <a:chExt cx="817" cy="1213"/>
          </a:xfrm>
        </p:grpSpPr>
        <p:sp>
          <p:nvSpPr>
            <p:cNvPr id="63549" name="Rectangle 61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50" name="AutoShape 62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8101013" y="3068638"/>
            <a:ext cx="1079500" cy="1584325"/>
            <a:chOff x="22" y="1763"/>
            <a:chExt cx="817" cy="1213"/>
          </a:xfrm>
        </p:grpSpPr>
        <p:sp>
          <p:nvSpPr>
            <p:cNvPr id="63552" name="Rectangle 64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53" name="AutoShape 65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1142976" y="3143248"/>
            <a:ext cx="1079500" cy="1584325"/>
            <a:chOff x="22" y="1763"/>
            <a:chExt cx="817" cy="1213"/>
          </a:xfrm>
        </p:grpSpPr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56" name="AutoShape 68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0" y="3086100"/>
            <a:ext cx="1079500" cy="1584325"/>
            <a:chOff x="22" y="1763"/>
            <a:chExt cx="817" cy="1213"/>
          </a:xfrm>
        </p:grpSpPr>
        <p:sp>
          <p:nvSpPr>
            <p:cNvPr id="63558" name="Rectangle 70"/>
            <p:cNvSpPr>
              <a:spLocks noChangeArrowheads="1"/>
            </p:cNvSpPr>
            <p:nvPr/>
          </p:nvSpPr>
          <p:spPr bwMode="auto">
            <a:xfrm>
              <a:off x="104" y="2343"/>
              <a:ext cx="653" cy="6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59" name="AutoShape 71"/>
            <p:cNvSpPr>
              <a:spLocks noChangeArrowheads="1"/>
            </p:cNvSpPr>
            <p:nvPr/>
          </p:nvSpPr>
          <p:spPr bwMode="auto">
            <a:xfrm>
              <a:off x="22" y="1763"/>
              <a:ext cx="817" cy="58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3560" name="Picture 72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3116"/>
            <a:ext cx="417512" cy="661987"/>
          </a:xfrm>
          <a:prstGeom prst="rect">
            <a:avLst/>
          </a:prstGeom>
          <a:noFill/>
        </p:spPr>
      </p:pic>
      <p:pic>
        <p:nvPicPr>
          <p:cNvPr id="63563" name="Picture 75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2928934"/>
            <a:ext cx="466725" cy="647700"/>
          </a:xfrm>
          <a:prstGeom prst="rect">
            <a:avLst/>
          </a:prstGeom>
          <a:noFill/>
        </p:spPr>
      </p:pic>
      <p:pic>
        <p:nvPicPr>
          <p:cNvPr id="63564" name="Picture 76" descr="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96" y="5572140"/>
            <a:ext cx="374650" cy="681038"/>
          </a:xfrm>
          <a:prstGeom prst="rect">
            <a:avLst/>
          </a:prstGeom>
          <a:noFill/>
        </p:spPr>
      </p:pic>
      <p:pic>
        <p:nvPicPr>
          <p:cNvPr id="63565" name="Picture 77" descr="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2285992"/>
            <a:ext cx="400050" cy="647700"/>
          </a:xfrm>
          <a:prstGeom prst="rect">
            <a:avLst/>
          </a:prstGeom>
          <a:noFill/>
        </p:spPr>
      </p:pic>
      <p:pic>
        <p:nvPicPr>
          <p:cNvPr id="63566" name="Picture 78" descr="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8" y="5786454"/>
            <a:ext cx="447675" cy="647700"/>
          </a:xfrm>
          <a:prstGeom prst="rect">
            <a:avLst/>
          </a:prstGeom>
          <a:noFill/>
        </p:spPr>
      </p:pic>
      <p:pic>
        <p:nvPicPr>
          <p:cNvPr id="63567" name="Picture 79" descr="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14612" y="3857628"/>
            <a:ext cx="582613" cy="719138"/>
          </a:xfrm>
          <a:prstGeom prst="rect">
            <a:avLst/>
          </a:prstGeom>
          <a:noFill/>
        </p:spPr>
      </p:pic>
      <p:pic>
        <p:nvPicPr>
          <p:cNvPr id="63568" name="Picture 80" descr="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71736" y="5857892"/>
            <a:ext cx="792162" cy="647700"/>
          </a:xfrm>
          <a:prstGeom prst="rect">
            <a:avLst/>
          </a:prstGeom>
          <a:noFill/>
        </p:spPr>
      </p:pic>
      <p:pic>
        <p:nvPicPr>
          <p:cNvPr id="63569" name="Picture 81" descr="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15338" y="5214950"/>
            <a:ext cx="404813" cy="638175"/>
          </a:xfrm>
          <a:prstGeom prst="rect">
            <a:avLst/>
          </a:prstGeom>
          <a:noFill/>
        </p:spPr>
      </p:pic>
      <p:sp>
        <p:nvSpPr>
          <p:cNvPr id="63574" name="AutoShape 8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3576" name="Picture 88" descr="вошебник материнс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143504" y="4643446"/>
            <a:ext cx="2481263" cy="33861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4" name="AutoShape 50"/>
          <p:cNvSpPr>
            <a:spLocks noChangeArrowheads="1"/>
          </p:cNvSpPr>
          <p:nvPr/>
        </p:nvSpPr>
        <p:spPr bwMode="auto">
          <a:xfrm>
            <a:off x="5724525" y="3644900"/>
            <a:ext cx="2520950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511" name="AutoShape 47"/>
          <p:cNvSpPr>
            <a:spLocks noChangeArrowheads="1"/>
          </p:cNvSpPr>
          <p:nvPr/>
        </p:nvSpPr>
        <p:spPr bwMode="auto">
          <a:xfrm>
            <a:off x="827088" y="5229225"/>
            <a:ext cx="2520950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506" name="AutoShape 42"/>
          <p:cNvSpPr>
            <a:spLocks noChangeArrowheads="1"/>
          </p:cNvSpPr>
          <p:nvPr/>
        </p:nvSpPr>
        <p:spPr bwMode="auto">
          <a:xfrm>
            <a:off x="827088" y="3644900"/>
            <a:ext cx="2520950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505" name="AutoShape 41"/>
          <p:cNvSpPr>
            <a:spLocks noChangeArrowheads="1"/>
          </p:cNvSpPr>
          <p:nvPr/>
        </p:nvSpPr>
        <p:spPr bwMode="auto">
          <a:xfrm>
            <a:off x="1258888" y="549275"/>
            <a:ext cx="6950075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>
                  <a:gamma/>
                  <a:shade val="46275"/>
                  <a:invGamma/>
                </a:srgbClr>
              </a:gs>
              <a:gs pos="5000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91" name="AutoShape 27"/>
          <p:cNvSpPr>
            <a:spLocks noChangeArrowheads="1"/>
          </p:cNvSpPr>
          <p:nvPr/>
        </p:nvSpPr>
        <p:spPr bwMode="auto">
          <a:xfrm>
            <a:off x="5724525" y="1989138"/>
            <a:ext cx="2520950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89" name="AutoShape 25"/>
          <p:cNvSpPr>
            <a:spLocks noChangeArrowheads="1"/>
          </p:cNvSpPr>
          <p:nvPr/>
        </p:nvSpPr>
        <p:spPr bwMode="auto">
          <a:xfrm>
            <a:off x="827088" y="1989138"/>
            <a:ext cx="2520950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FF66"/>
                </a:solidFill>
              </a:rPr>
              <a:t>Назови «соседей» числа</a:t>
            </a:r>
            <a:r>
              <a:rPr lang="ru-RU"/>
              <a:t>  </a:t>
            </a:r>
          </a:p>
        </p:txBody>
      </p:sp>
      <p:sp>
        <p:nvSpPr>
          <p:cNvPr id="62475" name="WordArt 11"/>
          <p:cNvSpPr>
            <a:spLocks noChangeArrowheads="1" noChangeShapeType="1" noTextEdit="1"/>
          </p:cNvSpPr>
          <p:nvPr/>
        </p:nvSpPr>
        <p:spPr bwMode="auto">
          <a:xfrm>
            <a:off x="7523163" y="3781425"/>
            <a:ext cx="288925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2476" name="WordArt 12"/>
          <p:cNvSpPr>
            <a:spLocks noChangeArrowheads="1" noChangeShapeType="1" noTextEdit="1"/>
          </p:cNvSpPr>
          <p:nvPr/>
        </p:nvSpPr>
        <p:spPr bwMode="auto">
          <a:xfrm>
            <a:off x="1908175" y="2060575"/>
            <a:ext cx="287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2477" name="WordArt 13"/>
          <p:cNvSpPr>
            <a:spLocks noChangeArrowheads="1" noChangeShapeType="1" noTextEdit="1"/>
          </p:cNvSpPr>
          <p:nvPr/>
        </p:nvSpPr>
        <p:spPr bwMode="auto">
          <a:xfrm>
            <a:off x="2484438" y="5273675"/>
            <a:ext cx="304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2478" name="WordArt 14"/>
          <p:cNvSpPr>
            <a:spLocks noChangeArrowheads="1" noChangeShapeType="1" noTextEdit="1"/>
          </p:cNvSpPr>
          <p:nvPr/>
        </p:nvSpPr>
        <p:spPr bwMode="auto">
          <a:xfrm>
            <a:off x="6300788" y="3762375"/>
            <a:ext cx="228600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2479" name="WordArt 15"/>
          <p:cNvSpPr>
            <a:spLocks noChangeArrowheads="1" noChangeShapeType="1" noTextEdit="1"/>
          </p:cNvSpPr>
          <p:nvPr/>
        </p:nvSpPr>
        <p:spPr bwMode="auto">
          <a:xfrm>
            <a:off x="1908175" y="3689350"/>
            <a:ext cx="2857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pic>
        <p:nvPicPr>
          <p:cNvPr id="62484" name="Picture 20" descr="вопрос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989138"/>
            <a:ext cx="392112" cy="722312"/>
          </a:xfrm>
          <a:prstGeom prst="rect">
            <a:avLst/>
          </a:prstGeom>
          <a:noFill/>
        </p:spPr>
      </p:pic>
      <p:sp>
        <p:nvSpPr>
          <p:cNvPr id="62485" name="WordArt 21"/>
          <p:cNvSpPr>
            <a:spLocks noChangeArrowheads="1" noChangeShapeType="1" noTextEdit="1"/>
          </p:cNvSpPr>
          <p:nvPr/>
        </p:nvSpPr>
        <p:spPr bwMode="auto">
          <a:xfrm>
            <a:off x="1908175" y="5300663"/>
            <a:ext cx="287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486" name="WordArt 22"/>
          <p:cNvSpPr>
            <a:spLocks noChangeArrowheads="1" noChangeShapeType="1" noTextEdit="1"/>
          </p:cNvSpPr>
          <p:nvPr/>
        </p:nvSpPr>
        <p:spPr bwMode="auto">
          <a:xfrm>
            <a:off x="6804025" y="3789363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2487" name="WordArt 23"/>
          <p:cNvSpPr>
            <a:spLocks noChangeArrowheads="1" noChangeShapeType="1" noTextEdit="1"/>
          </p:cNvSpPr>
          <p:nvPr/>
        </p:nvSpPr>
        <p:spPr bwMode="auto">
          <a:xfrm>
            <a:off x="1331913" y="5300663"/>
            <a:ext cx="215900" cy="604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2488" name="WordArt 24"/>
          <p:cNvSpPr>
            <a:spLocks noChangeArrowheads="1" noChangeShapeType="1" noTextEdit="1"/>
          </p:cNvSpPr>
          <p:nvPr/>
        </p:nvSpPr>
        <p:spPr bwMode="auto">
          <a:xfrm>
            <a:off x="6859588" y="2032000"/>
            <a:ext cx="304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2496" name="WordArt 32"/>
          <p:cNvSpPr>
            <a:spLocks noChangeArrowheads="1" noChangeShapeType="1" noTextEdit="1"/>
          </p:cNvSpPr>
          <p:nvPr/>
        </p:nvSpPr>
        <p:spPr bwMode="auto">
          <a:xfrm>
            <a:off x="1403350" y="2060575"/>
            <a:ext cx="287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2497" name="WordArt 33"/>
          <p:cNvSpPr>
            <a:spLocks noChangeArrowheads="1" noChangeShapeType="1" noTextEdit="1"/>
          </p:cNvSpPr>
          <p:nvPr/>
        </p:nvSpPr>
        <p:spPr bwMode="auto">
          <a:xfrm>
            <a:off x="2411413" y="2060575"/>
            <a:ext cx="5937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62498" name="Picture 34" descr="вопрос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1989138"/>
            <a:ext cx="392113" cy="792162"/>
          </a:xfrm>
          <a:prstGeom prst="rect">
            <a:avLst/>
          </a:prstGeom>
          <a:noFill/>
        </p:spPr>
      </p:pic>
      <p:sp>
        <p:nvSpPr>
          <p:cNvPr id="62500" name="WordArt 36"/>
          <p:cNvSpPr>
            <a:spLocks noChangeArrowheads="1" noChangeShapeType="1" noTextEdit="1"/>
          </p:cNvSpPr>
          <p:nvPr/>
        </p:nvSpPr>
        <p:spPr bwMode="auto">
          <a:xfrm>
            <a:off x="6227763" y="2060575"/>
            <a:ext cx="31432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2501" name="WordArt 37"/>
          <p:cNvSpPr>
            <a:spLocks noChangeArrowheads="1" noChangeShapeType="1" noTextEdit="1"/>
          </p:cNvSpPr>
          <p:nvPr/>
        </p:nvSpPr>
        <p:spPr bwMode="auto">
          <a:xfrm>
            <a:off x="7451725" y="2060575"/>
            <a:ext cx="288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pic>
        <p:nvPicPr>
          <p:cNvPr id="62503" name="Picture 39" descr="в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9350" y="1989138"/>
            <a:ext cx="358775" cy="792162"/>
          </a:xfrm>
          <a:prstGeom prst="rect">
            <a:avLst/>
          </a:prstGeom>
          <a:noFill/>
        </p:spPr>
      </p:pic>
      <p:pic>
        <p:nvPicPr>
          <p:cNvPr id="62504" name="Picture 40" descr="в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1989138"/>
            <a:ext cx="360363" cy="792162"/>
          </a:xfrm>
          <a:prstGeom prst="rect">
            <a:avLst/>
          </a:prstGeom>
          <a:noFill/>
        </p:spPr>
      </p:pic>
      <p:pic>
        <p:nvPicPr>
          <p:cNvPr id="62507" name="Picture 43" descr="в6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3644900"/>
            <a:ext cx="377825" cy="792163"/>
          </a:xfrm>
          <a:prstGeom prst="rect">
            <a:avLst/>
          </a:prstGeom>
          <a:noFill/>
        </p:spPr>
      </p:pic>
      <p:sp>
        <p:nvSpPr>
          <p:cNvPr id="62508" name="WordArt 44"/>
          <p:cNvSpPr>
            <a:spLocks noChangeArrowheads="1" noChangeShapeType="1" noTextEdit="1"/>
          </p:cNvSpPr>
          <p:nvPr/>
        </p:nvSpPr>
        <p:spPr bwMode="auto">
          <a:xfrm>
            <a:off x="1331913" y="3689350"/>
            <a:ext cx="304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2509" name="WordArt 45"/>
          <p:cNvSpPr>
            <a:spLocks noChangeArrowheads="1" noChangeShapeType="1" noTextEdit="1"/>
          </p:cNvSpPr>
          <p:nvPr/>
        </p:nvSpPr>
        <p:spPr bwMode="auto">
          <a:xfrm>
            <a:off x="2555875" y="3708400"/>
            <a:ext cx="31432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pic>
        <p:nvPicPr>
          <p:cNvPr id="62510" name="Picture 46" descr="в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9050" y="3644900"/>
            <a:ext cx="357188" cy="792163"/>
          </a:xfrm>
          <a:prstGeom prst="rect">
            <a:avLst/>
          </a:prstGeom>
          <a:noFill/>
        </p:spPr>
      </p:pic>
      <p:pic>
        <p:nvPicPr>
          <p:cNvPr id="62512" name="Picture 48" descr="в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3338" y="5229225"/>
            <a:ext cx="388937" cy="792163"/>
          </a:xfrm>
          <a:prstGeom prst="rect">
            <a:avLst/>
          </a:prstGeom>
          <a:noFill/>
        </p:spPr>
      </p:pic>
      <p:pic>
        <p:nvPicPr>
          <p:cNvPr id="62513" name="Picture 49" descr="в9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5229225"/>
            <a:ext cx="358775" cy="758825"/>
          </a:xfrm>
          <a:prstGeom prst="rect">
            <a:avLst/>
          </a:prstGeom>
          <a:noFill/>
        </p:spPr>
      </p:pic>
      <p:pic>
        <p:nvPicPr>
          <p:cNvPr id="62515" name="Picture 51" descr="в10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19838" y="3716338"/>
            <a:ext cx="339725" cy="792162"/>
          </a:xfrm>
          <a:prstGeom prst="rect">
            <a:avLst/>
          </a:prstGeom>
          <a:noFill/>
        </p:spPr>
      </p:pic>
      <p:pic>
        <p:nvPicPr>
          <p:cNvPr id="62516" name="Picture 52" descr="в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750" y="3716338"/>
            <a:ext cx="360363" cy="792162"/>
          </a:xfrm>
          <a:prstGeom prst="rect">
            <a:avLst/>
          </a:prstGeom>
          <a:noFill/>
        </p:spPr>
      </p:pic>
      <p:sp>
        <p:nvSpPr>
          <p:cNvPr id="62517" name="AutoShape 53"/>
          <p:cNvSpPr>
            <a:spLocks noChangeArrowheads="1"/>
          </p:cNvSpPr>
          <p:nvPr/>
        </p:nvSpPr>
        <p:spPr bwMode="auto">
          <a:xfrm>
            <a:off x="5724525" y="5157788"/>
            <a:ext cx="2520950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518" name="WordArt 54"/>
          <p:cNvSpPr>
            <a:spLocks noChangeArrowheads="1" noChangeShapeType="1" noTextEdit="1"/>
          </p:cNvSpPr>
          <p:nvPr/>
        </p:nvSpPr>
        <p:spPr bwMode="auto">
          <a:xfrm>
            <a:off x="6804025" y="5229225"/>
            <a:ext cx="3603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9898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pic>
        <p:nvPicPr>
          <p:cNvPr id="62519" name="Picture 55" descr="в1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5157788"/>
            <a:ext cx="360362" cy="792162"/>
          </a:xfrm>
          <a:prstGeom prst="rect">
            <a:avLst/>
          </a:prstGeom>
          <a:noFill/>
        </p:spPr>
      </p:pic>
      <p:sp>
        <p:nvSpPr>
          <p:cNvPr id="62520" name="WordArt 56"/>
          <p:cNvSpPr>
            <a:spLocks noChangeArrowheads="1" noChangeShapeType="1" noTextEdit="1"/>
          </p:cNvSpPr>
          <p:nvPr/>
        </p:nvSpPr>
        <p:spPr bwMode="auto">
          <a:xfrm>
            <a:off x="6227763" y="5200650"/>
            <a:ext cx="304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pic>
        <p:nvPicPr>
          <p:cNvPr id="62521" name="Picture 57" descr="в1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1725" y="5157788"/>
            <a:ext cx="382588" cy="792162"/>
          </a:xfrm>
          <a:prstGeom prst="rect">
            <a:avLst/>
          </a:prstGeom>
          <a:noFill/>
        </p:spPr>
      </p:pic>
      <p:sp>
        <p:nvSpPr>
          <p:cNvPr id="62522" name="WordArt 58"/>
          <p:cNvSpPr>
            <a:spLocks noChangeArrowheads="1" noChangeShapeType="1" noTextEdit="1"/>
          </p:cNvSpPr>
          <p:nvPr/>
        </p:nvSpPr>
        <p:spPr bwMode="auto">
          <a:xfrm>
            <a:off x="7451725" y="5200650"/>
            <a:ext cx="304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pic>
        <p:nvPicPr>
          <p:cNvPr id="62524" name="Picture 60" descr="вошебник материнс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03575" y="1844675"/>
            <a:ext cx="3006725" cy="4105275"/>
          </a:xfrm>
          <a:prstGeom prst="rect">
            <a:avLst/>
          </a:prstGeom>
          <a:noFill/>
        </p:spPr>
      </p:pic>
      <p:sp>
        <p:nvSpPr>
          <p:cNvPr id="62525" name="Text Box 61"/>
          <p:cNvSpPr txBox="1">
            <a:spLocks noChangeArrowheads="1"/>
          </p:cNvSpPr>
          <p:nvPr/>
        </p:nvSpPr>
        <p:spPr bwMode="auto">
          <a:xfrm>
            <a:off x="519113" y="65088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/>
              <a:t>Волшебные числа</a:t>
            </a:r>
          </a:p>
        </p:txBody>
      </p:sp>
      <p:sp>
        <p:nvSpPr>
          <p:cNvPr id="62526" name="AutoShape 6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527" name="AutoShape 6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2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2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2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2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2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21"/>
                  </p:tgtEl>
                </p:cond>
              </p:nextCondLst>
            </p:seq>
          </p:childTnLst>
        </p:cTn>
      </p:par>
    </p:tnLst>
    <p:bldLst>
      <p:bldP spid="62475" grpId="0" animBg="1"/>
      <p:bldP spid="62477" grpId="0" animBg="1"/>
      <p:bldP spid="62478" grpId="0" animBg="1"/>
      <p:bldP spid="62487" grpId="0" animBg="1"/>
      <p:bldP spid="62496" grpId="0" animBg="1"/>
      <p:bldP spid="62497" grpId="0" animBg="1"/>
      <p:bldP spid="62500" grpId="0" animBg="1"/>
      <p:bldP spid="62501" grpId="0" animBg="1"/>
      <p:bldP spid="62508" grpId="0" animBg="1"/>
      <p:bldP spid="62509" grpId="0" animBg="1"/>
      <p:bldP spid="62520" grpId="0" animBg="1"/>
      <p:bldP spid="625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8" name="Picture 14" descr="кот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549275"/>
            <a:ext cx="8208963" cy="547052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5463" y="2938463"/>
              <a:ext cx="36512" cy="79375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6064" y="2929082"/>
                <a:ext cx="55310" cy="981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93963"/>
            <a:chOff x="612" y="845"/>
            <a:chExt cx="4375" cy="157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71"/>
              <a:chOff x="521" y="2478"/>
              <a:chExt cx="4375" cy="1571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3600" b="1" dirty="0"/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521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763D0">
                        <a:gamma/>
                        <a:shade val="46275"/>
                        <a:invGamma/>
                      </a:srgbClr>
                    </a:gs>
                    <a:gs pos="50000">
                      <a:srgbClr val="F763D0"/>
                    </a:gs>
                    <a:gs pos="100000">
                      <a:srgbClr val="F763D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/>
                    <a:t>2</a:t>
                  </a: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763D0">
                        <a:gamma/>
                        <a:shade val="46275"/>
                        <a:invGamma/>
                      </a:srgbClr>
                    </a:gs>
                    <a:gs pos="50000">
                      <a:srgbClr val="F763D0"/>
                    </a:gs>
                    <a:gs pos="100000">
                      <a:srgbClr val="F763D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/>
                    <a:t>3</a:t>
                  </a: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763D0">
                        <a:gamma/>
                        <a:shade val="46275"/>
                        <a:invGamma/>
                      </a:srgbClr>
                    </a:gs>
                    <a:gs pos="50000">
                      <a:srgbClr val="F763D0"/>
                    </a:gs>
                    <a:gs pos="100000">
                      <a:srgbClr val="F763D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061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+</a:t>
              </a:r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064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 dirty="0"/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838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97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59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404" name="поезд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07" name="AutoShape 4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08" name="AutoShape 48"/>
          <p:cNvSpPr>
            <a:spLocks noChangeArrowheads="1"/>
          </p:cNvSpPr>
          <p:nvPr/>
        </p:nvSpPr>
        <p:spPr bwMode="auto">
          <a:xfrm>
            <a:off x="395288" y="620713"/>
            <a:ext cx="7056437" cy="504825"/>
          </a:xfrm>
          <a:prstGeom prst="flowChartAlternateProcess">
            <a:avLst/>
          </a:prstGeom>
          <a:gradFill rotWithShape="1">
            <a:gsLst>
              <a:gs pos="0">
                <a:srgbClr val="FFCC00"/>
              </a:gs>
              <a:gs pos="50000">
                <a:srgbClr val="DCDC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accent2"/>
                </a:solidFill>
              </a:rPr>
              <a:t>Найди номер последнего вагона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303213" y="-7938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Волшебный поезд</a:t>
            </a:r>
          </a:p>
        </p:txBody>
      </p:sp>
      <p:pic>
        <p:nvPicPr>
          <p:cNvPr id="15410" name="Picture 50" descr="solna2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40638" y="333375"/>
            <a:ext cx="1503362" cy="1557338"/>
          </a:xfrm>
          <a:prstGeom prst="rect">
            <a:avLst/>
          </a:prstGeom>
          <a:noFill/>
        </p:spPr>
      </p:pic>
      <p:pic>
        <p:nvPicPr>
          <p:cNvPr id="15411" name="поезд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5414" name="AutoShape 54"/>
          <p:cNvSpPr>
            <a:spLocks noChangeArrowheads="1"/>
          </p:cNvSpPr>
          <p:nvPr/>
        </p:nvSpPr>
        <p:spPr bwMode="auto">
          <a:xfrm>
            <a:off x="395288" y="620713"/>
            <a:ext cx="7056437" cy="504825"/>
          </a:xfrm>
          <a:prstGeom prst="flowChartAlternateProcess">
            <a:avLst/>
          </a:prstGeom>
          <a:gradFill rotWithShape="1">
            <a:gsLst>
              <a:gs pos="0">
                <a:srgbClr val="FFCC00"/>
              </a:gs>
              <a:gs pos="50000">
                <a:srgbClr val="DCDC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accent2"/>
                </a:solidFill>
              </a:rPr>
              <a:t>Найди номер последнего вагона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1.12778 -0.0136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" y="-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19705 0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16" fill="hold"/>
                                        <p:tgtEl>
                                          <p:spTgt spid="15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04"/>
                </p:tgtEl>
              </p:cMediaNode>
            </p:audio>
            <p:audio>
              <p:cMediaNode vol="70000"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93963"/>
            <a:chOff x="612" y="845"/>
            <a:chExt cx="4375" cy="157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71"/>
              <a:chOff x="521" y="2478"/>
              <a:chExt cx="4375" cy="1571"/>
            </a:xfrm>
          </p:grpSpPr>
          <p:sp>
            <p:nvSpPr>
              <p:cNvPr id="16389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3600" b="1" dirty="0"/>
              </a:p>
            </p:txBody>
          </p:sp>
          <p:sp>
            <p:nvSpPr>
              <p:cNvPr id="16390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1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2" name="Oval 8"/>
              <p:cNvSpPr>
                <a:spLocks noChangeArrowheads="1"/>
              </p:cNvSpPr>
              <p:nvPr/>
            </p:nvSpPr>
            <p:spPr bwMode="auto">
              <a:xfrm>
                <a:off x="1519" y="3521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3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4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6396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397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398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763D0">
                        <a:gamma/>
                        <a:shade val="46275"/>
                        <a:invGamma/>
                      </a:srgbClr>
                    </a:gs>
                    <a:gs pos="50000">
                      <a:srgbClr val="F763D0"/>
                    </a:gs>
                    <a:gs pos="100000">
                      <a:srgbClr val="F763D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/>
                    <a:t>5</a:t>
                  </a:r>
                  <a:endParaRPr lang="ru-RU" sz="3600" b="1" dirty="0"/>
                </a:p>
              </p:txBody>
            </p:sp>
          </p:grpSp>
          <p:sp>
            <p:nvSpPr>
              <p:cNvPr id="16399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0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1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6403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04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05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763D0">
                        <a:gamma/>
                        <a:shade val="46275"/>
                        <a:invGamma/>
                      </a:srgbClr>
                    </a:gs>
                    <a:gs pos="50000">
                      <a:srgbClr val="F763D0"/>
                    </a:gs>
                    <a:gs pos="100000">
                      <a:srgbClr val="F763D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/>
                    <a:t>3</a:t>
                  </a: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6407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08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09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763D0">
                        <a:gamma/>
                        <a:shade val="46275"/>
                        <a:invGamma/>
                      </a:srgbClr>
                    </a:gs>
                    <a:gs pos="50000">
                      <a:srgbClr val="F763D0"/>
                    </a:gs>
                    <a:gs pos="100000">
                      <a:srgbClr val="F763D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</a:rPr>
                    <a:t>2</a:t>
                  </a:r>
                </a:p>
                <a:p>
                  <a:pPr algn="ctr"/>
                  <a:endParaRPr lang="ru-RU" dirty="0"/>
                </a:p>
              </p:txBody>
            </p:sp>
          </p:grpSp>
          <p:sp>
            <p:nvSpPr>
              <p:cNvPr id="16410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1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2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3061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-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2064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 dirty="0"/>
            </a:p>
          </p:txBody>
        </p:sp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641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417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838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418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419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97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420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421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422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59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6423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424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425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30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31" name="AutoShape 4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303213" y="-7938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Волшебный поезд</a:t>
            </a:r>
          </a:p>
        </p:txBody>
      </p:sp>
      <p:pic>
        <p:nvPicPr>
          <p:cNvPr id="16440" name="Picture 56" descr="solna2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0638" y="333375"/>
            <a:ext cx="1503362" cy="1557338"/>
          </a:xfrm>
          <a:prstGeom prst="rect">
            <a:avLst/>
          </a:prstGeom>
          <a:noFill/>
        </p:spPr>
      </p:pic>
      <p:sp>
        <p:nvSpPr>
          <p:cNvPr id="16441" name="AutoShape 57"/>
          <p:cNvSpPr>
            <a:spLocks noChangeArrowheads="1"/>
          </p:cNvSpPr>
          <p:nvPr/>
        </p:nvSpPr>
        <p:spPr bwMode="auto">
          <a:xfrm>
            <a:off x="395288" y="620713"/>
            <a:ext cx="7056437" cy="504825"/>
          </a:xfrm>
          <a:prstGeom prst="flowChartAlternateProcess">
            <a:avLst/>
          </a:prstGeom>
          <a:gradFill rotWithShape="1">
            <a:gsLst>
              <a:gs pos="0">
                <a:srgbClr val="FFCC00"/>
              </a:gs>
              <a:gs pos="50000">
                <a:srgbClr val="DCDC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accent2"/>
                </a:solidFill>
              </a:rPr>
              <a:t>Найди номер последнего вагона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1.12778 -0.0136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a823fce75a9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196975"/>
            <a:ext cx="4781550" cy="4897438"/>
          </a:xfrm>
          <a:prstGeom prst="rect">
            <a:avLst/>
          </a:prstGeom>
          <a:noFill/>
        </p:spPr>
      </p:pic>
      <p:sp>
        <p:nvSpPr>
          <p:cNvPr id="3482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611188" cy="692150"/>
          </a:xfrm>
          <a:prstGeom prst="actionButtonBeginning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3563938" y="404813"/>
            <a:ext cx="2254250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267</Words>
  <Application>Microsoft Office PowerPoint</Application>
  <PresentationFormat>Экран (4:3)</PresentationFormat>
  <Paragraphs>99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Волшебный счет  </vt:lpstr>
      <vt:lpstr>Презентация PowerPoint</vt:lpstr>
      <vt:lpstr>Помоги Волшебнику расселить  числа в домики по возрастанию:</vt:lpstr>
      <vt:lpstr>Помоги Волшебнику расселить  числа в домики по убыванию:</vt:lpstr>
      <vt:lpstr>Назови «соседей» числа  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фигуры спрятаны в сундучке?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фигуры спрятаны в сундучке?</vt:lpstr>
      <vt:lpstr>Презентация PowerPoint</vt:lpstr>
      <vt:lpstr>Какие фигуры спрятаны в сундучке?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2020-04-20T15:11:34Z</dcterms:modified>
</cp:coreProperties>
</file>