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62" r:id="rId2"/>
    <p:sldId id="305" r:id="rId3"/>
    <p:sldId id="281" r:id="rId4"/>
    <p:sldId id="307" r:id="rId5"/>
    <p:sldId id="306" r:id="rId6"/>
    <p:sldId id="285" r:id="rId7"/>
    <p:sldId id="274" r:id="rId8"/>
    <p:sldId id="283" r:id="rId9"/>
    <p:sldId id="284" r:id="rId10"/>
    <p:sldId id="282" r:id="rId11"/>
    <p:sldId id="286" r:id="rId12"/>
    <p:sldId id="287" r:id="rId13"/>
    <p:sldId id="288" r:id="rId14"/>
    <p:sldId id="308" r:id="rId15"/>
    <p:sldId id="290" r:id="rId16"/>
    <p:sldId id="291" r:id="rId17"/>
    <p:sldId id="297" r:id="rId18"/>
    <p:sldId id="292" r:id="rId19"/>
    <p:sldId id="298" r:id="rId20"/>
    <p:sldId id="299" r:id="rId21"/>
    <p:sldId id="300" r:id="rId22"/>
    <p:sldId id="293" r:id="rId23"/>
    <p:sldId id="294" r:id="rId24"/>
    <p:sldId id="302" r:id="rId25"/>
    <p:sldId id="303" r:id="rId26"/>
    <p:sldId id="304" r:id="rId27"/>
    <p:sldId id="295" r:id="rId28"/>
    <p:sldId id="296" r:id="rId29"/>
    <p:sldId id="280" r:id="rId3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E898097-8A12-45CC-83F3-6B7B1F8FE3F9}">
          <p14:sldIdLst>
            <p14:sldId id="262"/>
            <p14:sldId id="305"/>
            <p14:sldId id="281"/>
            <p14:sldId id="307"/>
            <p14:sldId id="306"/>
            <p14:sldId id="285"/>
            <p14:sldId id="274"/>
            <p14:sldId id="283"/>
            <p14:sldId id="284"/>
            <p14:sldId id="282"/>
            <p14:sldId id="286"/>
            <p14:sldId id="287"/>
            <p14:sldId id="288"/>
            <p14:sldId id="308"/>
            <p14:sldId id="290"/>
            <p14:sldId id="291"/>
            <p14:sldId id="297"/>
            <p14:sldId id="292"/>
            <p14:sldId id="298"/>
            <p14:sldId id="299"/>
            <p14:sldId id="300"/>
            <p14:sldId id="293"/>
            <p14:sldId id="294"/>
            <p14:sldId id="302"/>
            <p14:sldId id="303"/>
            <p14:sldId id="304"/>
            <p14:sldId id="295"/>
            <p14:sldId id="296"/>
            <p14:sldId id="28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КЦТР и ГО ГБОУ ДОД" initials="КиГГД" lastIdx="1" clrIdx="0">
    <p:extLst>
      <p:ext uri="{19B8F6BF-5375-455C-9EA6-DF929625EA0E}">
        <p15:presenceInfo xmlns:p15="http://schemas.microsoft.com/office/powerpoint/2012/main" xmlns="" userId="4d585fb556db5d3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548A"/>
    <a:srgbClr val="B9CDE5"/>
    <a:srgbClr val="FFA90D"/>
    <a:srgbClr val="008A3E"/>
    <a:srgbClr val="F0D7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57" autoAdjust="0"/>
  </p:normalViewPr>
  <p:slideViewPr>
    <p:cSldViewPr>
      <p:cViewPr>
        <p:scale>
          <a:sx n="110" d="100"/>
          <a:sy n="110" d="100"/>
        </p:scale>
        <p:origin x="-1560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9C8B7B-45E2-415F-9D53-040202089E9A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B849F-CD91-4FD5-86AE-EDE35C9CAF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591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B849F-CD91-4FD5-86AE-EDE35C9CAF15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025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B849F-CD91-4FD5-86AE-EDE35C9CAF15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865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3368" y="3914"/>
            <a:ext cx="7270634" cy="476671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МИНИСТЕРСТВО ОБРАЗОВАНИЯ, НАУКИ И МОЛОДЁЖНОЙ ПОЛИТИКИ </a:t>
            </a:r>
            <a:b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КРАСНОДАРСКОГО КРАЯ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68410" y="476672"/>
            <a:ext cx="7175590" cy="504056"/>
          </a:xfrm>
        </p:spPr>
        <p:txBody>
          <a:bodyPr>
            <a:noAutofit/>
          </a:bodyPr>
          <a:lstStyle/>
          <a:p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УЧРЕЖДЕНИЕ ДОПОЛНИТЕЛЬНОГО ОБРАЗОВАНИЯ КРАСНОДАРСКОГО КРАЯ «ДВОРЕЦ ТВОРЧЕСТВА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Краевой ресурсный методический центр (КРМЦ)</a:t>
            </a:r>
            <a:endParaRPr lang="ru-RU" sz="1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91880" y="6378952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г. Краснодар, </a:t>
            </a:r>
            <a:r>
              <a:rPr lang="ru-RU" sz="1400" b="1" dirty="0" smtClean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2021</a:t>
            </a:r>
            <a:endParaRPr lang="ru-RU" sz="1400" b="1" dirty="0">
              <a:solidFill>
                <a:srgbClr val="4F81BD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User-21-02\Desktop\программа развития защита\Дворец фото\фото дворец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674" y="1363911"/>
            <a:ext cx="5124670" cy="2952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99592" y="4316849"/>
            <a:ext cx="77768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Нормативное обоснование  социально-гуманитарной направленности</a:t>
            </a:r>
          </a:p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дополнительных общеобразовательных общеразвивающих программ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8640" y="-315416"/>
            <a:ext cx="4322763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1381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Заголовок 23"/>
          <p:cNvSpPr>
            <a:spLocks noGrp="1"/>
          </p:cNvSpPr>
          <p:nvPr>
            <p:ph type="title"/>
          </p:nvPr>
        </p:nvSpPr>
        <p:spPr>
          <a:xfrm>
            <a:off x="1835696" y="1196752"/>
            <a:ext cx="6768752" cy="142720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rgbClr val="53548A">
                <a:shade val="50000"/>
                <a:satMod val="103000"/>
              </a:srgbClr>
            </a:solidFill>
            <a:prstDash val="solid"/>
          </a:ln>
          <a:effectLst>
            <a:outerShdw blurRad="57150" dist="38100" dir="5400000" algn="ctr" rotWithShape="0">
              <a:srgbClr val="53548A">
                <a:shade val="9000"/>
                <a:satMod val="105000"/>
                <a:alpha val="48000"/>
              </a:srgbClr>
            </a:outerShdw>
          </a:effectLst>
        </p:spPr>
        <p:txBody>
          <a:bodyPr rtlCol="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j-ea"/>
                <a:cs typeface="+mj-cs"/>
              </a:rPr>
              <a:t>Письмо Минобрнауки РФ от 11.12.2006 N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j-ea"/>
                <a:cs typeface="+mj-cs"/>
              </a:rPr>
              <a:t>06-1844</a:t>
            </a:r>
            <a:b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j-ea"/>
                <a:cs typeface="+mj-cs"/>
              </a:rPr>
            </a:b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j-ea"/>
                <a:cs typeface="+mj-cs"/>
              </a:rPr>
              <a:t>«О Примерных 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j-ea"/>
                <a:cs typeface="+mj-cs"/>
              </a:rPr>
              <a:t>требованиях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j-ea"/>
                <a:cs typeface="+mj-cs"/>
              </a:rPr>
              <a:t>к программам дополнительного образования детей»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15367" y="2771576"/>
            <a:ext cx="8496944" cy="450752"/>
          </a:xfrm>
          <a:prstGeom prst="roundRect">
            <a:avLst/>
          </a:prstGeom>
          <a:solidFill>
            <a:srgbClr val="53548A"/>
          </a:solidFill>
          <a:ln w="25400" cap="flat" cmpd="sng" algn="ctr">
            <a:solidFill>
              <a:srgbClr val="53548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10 </a:t>
            </a: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направленностей 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дополнительных </a:t>
            </a: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образовательных программ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: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483768" y="3390181"/>
            <a:ext cx="3934952" cy="2961430"/>
          </a:xfrm>
          <a:prstGeom prst="roundRect">
            <a:avLst/>
          </a:prstGeom>
          <a:solidFill>
            <a:srgbClr val="53548A"/>
          </a:solidFill>
          <a:ln w="25400" cap="flat" cmpd="sng" algn="ctr">
            <a:solidFill>
              <a:srgbClr val="53548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R="0" lvl="0" indent="449263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• </a:t>
            </a: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научно-техническая,</a:t>
            </a: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R="0" lvl="0" indent="449263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• </a:t>
            </a: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спортивно-техническая,</a:t>
            </a: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R="0" lvl="0" indent="449263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• </a:t>
            </a: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художественная,</a:t>
            </a: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R="0" lvl="0" indent="449263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• </a:t>
            </a: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физкультурно-спортивная,</a:t>
            </a: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R="0" lvl="0" indent="449263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• </a:t>
            </a: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туристско-краеведческая,</a:t>
            </a: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R="0" lvl="0" indent="449263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• </a:t>
            </a: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эколого-биологическая,</a:t>
            </a: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R="0" lvl="0" indent="449263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• </a:t>
            </a: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военно-патриотическая,</a:t>
            </a: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R="0" lvl="0" indent="449263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• </a:t>
            </a: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социально-педагогическая,</a:t>
            </a: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R="0" lvl="0" indent="449263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• </a:t>
            </a: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социально-экономическая,</a:t>
            </a: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R="0" lvl="0" indent="449263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• </a:t>
            </a: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естественно-научная </a:t>
            </a: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8640" y="-261566"/>
            <a:ext cx="4322763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025" y="-4677"/>
            <a:ext cx="7419975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7208" y="404664"/>
            <a:ext cx="7053263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4238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Заголовок 23"/>
          <p:cNvSpPr>
            <a:spLocks noGrp="1"/>
          </p:cNvSpPr>
          <p:nvPr>
            <p:ph type="title"/>
          </p:nvPr>
        </p:nvSpPr>
        <p:spPr>
          <a:xfrm>
            <a:off x="1619672" y="1412776"/>
            <a:ext cx="6839361" cy="152776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rgbClr val="53548A">
                <a:shade val="50000"/>
                <a:satMod val="103000"/>
              </a:srgbClr>
            </a:solidFill>
            <a:prstDash val="solid"/>
          </a:ln>
          <a:effectLst>
            <a:outerShdw blurRad="57150" dist="38100" dir="5400000" algn="ctr" rotWithShape="0">
              <a:srgbClr val="53548A">
                <a:shade val="9000"/>
                <a:satMod val="105000"/>
                <a:alpha val="48000"/>
              </a:srgbClr>
            </a:outerShdw>
          </a:effectLst>
        </p:spPr>
        <p:txBody>
          <a:bodyPr rtlCol="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Все изменил </a:t>
            </a:r>
            <a:r>
              <a:rPr kumimoji="0" lang="ru-RU" sz="2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новый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Федеральный 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закон Российской Федерации </a:t>
            </a:r>
            <a:b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 29 декабря 2012 г. N 273 - ФЗ </a:t>
            </a:r>
            <a:b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«Об образовании в Российской Федерации»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/>
            </a:r>
            <a:b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</a:b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33953" y="3501008"/>
            <a:ext cx="4354071" cy="1080120"/>
          </a:xfrm>
          <a:prstGeom prst="roundRect">
            <a:avLst>
              <a:gd name="adj" fmla="val 16667"/>
            </a:avLst>
          </a:prstGeom>
          <a:solidFill>
            <a:srgbClr val="53548A"/>
          </a:solidFill>
          <a:ln w="25400" cap="flat" cmpd="sng" algn="ctr">
            <a:solidFill>
              <a:srgbClr val="53548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sng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Было: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Закон 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+Типовое</a:t>
            </a:r>
            <a:r>
              <a:rPr lang="ru-RU" sz="2400" kern="0" dirty="0">
                <a:solidFill>
                  <a:sysClr val="window" lastClr="FFFFFF"/>
                </a:solidFill>
                <a:latin typeface="Constantia"/>
              </a:rPr>
              <a:t> 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положение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283968" y="4869160"/>
            <a:ext cx="4608512" cy="1080121"/>
          </a:xfrm>
          <a:prstGeom prst="roundRect">
            <a:avLst/>
          </a:prstGeom>
          <a:solidFill>
            <a:srgbClr val="53548A"/>
          </a:solidFill>
          <a:ln w="25400" cap="flat" cmpd="sng" algn="ctr">
            <a:solidFill>
              <a:srgbClr val="53548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sng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Стало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ФЗ-273 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+ Приказ  1008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8640" y="-315416"/>
            <a:ext cx="4322763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025" y="0"/>
            <a:ext cx="7419975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380" y="400547"/>
            <a:ext cx="7053263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9775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Заголовок 23"/>
          <p:cNvSpPr>
            <a:spLocks noGrp="1"/>
          </p:cNvSpPr>
          <p:nvPr>
            <p:ph type="title"/>
          </p:nvPr>
        </p:nvSpPr>
        <p:spPr>
          <a:xfrm>
            <a:off x="1946510" y="1196752"/>
            <a:ext cx="6264696" cy="9361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rgbClr val="53548A">
                <a:shade val="50000"/>
                <a:satMod val="103000"/>
              </a:srgbClr>
            </a:solidFill>
            <a:prstDash val="solid"/>
          </a:ln>
          <a:effectLst>
            <a:outerShdw blurRad="57150" dist="38100" dir="5400000" algn="ctr" rotWithShape="0">
              <a:srgbClr val="53548A">
                <a:shade val="9000"/>
                <a:satMod val="105000"/>
                <a:alpha val="48000"/>
              </a:srgbClr>
            </a:outerShdw>
          </a:effectLst>
        </p:spPr>
        <p:txBody>
          <a:bodyPr rtlCol="0" anchor="ctr">
            <a:normAutofit fontScale="90000"/>
          </a:bodyPr>
          <a:lstStyle/>
          <a:p>
            <a:pPr lvl="0">
              <a:spcBef>
                <a:spcPts val="0"/>
              </a:spcBef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/>
            </a:r>
            <a:b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</a:br>
            <a:r>
              <a:rPr lang="ru-RU" sz="2700" kern="0" dirty="0">
                <a:solidFill>
                  <a:sysClr val="windowText" lastClr="000000"/>
                </a:solidFill>
                <a:latin typeface="Constantia"/>
                <a:ea typeface="+mn-ea"/>
                <a:cs typeface="+mn-cs"/>
              </a:rPr>
              <a:t>«Направленность» в действующей </a:t>
            </a:r>
            <a:r>
              <a:rPr lang="ru-RU" sz="2700" kern="0" dirty="0" smtClean="0">
                <a:solidFill>
                  <a:sysClr val="windowText" lastClr="000000"/>
                </a:solidFill>
                <a:latin typeface="Constantia"/>
                <a:ea typeface="+mn-ea"/>
                <a:cs typeface="+mn-cs"/>
              </a:rPr>
              <a:t>нормативной рамке </a:t>
            </a:r>
            <a:r>
              <a:rPr lang="ru-RU" sz="2700" kern="0" dirty="0">
                <a:solidFill>
                  <a:sysClr val="windowText" lastClr="000000"/>
                </a:solidFill>
                <a:latin typeface="Constantia"/>
                <a:ea typeface="+mn-ea"/>
                <a:cs typeface="+mn-cs"/>
              </a:rPr>
              <a:t>273-ФЗ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/>
            </a:r>
            <a:b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</a:b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010964" y="2288084"/>
            <a:ext cx="7560840" cy="792087"/>
          </a:xfrm>
          <a:prstGeom prst="roundRect">
            <a:avLst/>
          </a:prstGeom>
          <a:solidFill>
            <a:srgbClr val="53548A"/>
          </a:solidFill>
          <a:ln w="25400" cap="flat" cmpd="sng" algn="ctr">
            <a:solidFill>
              <a:srgbClr val="53548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Федеральный закон от 29.12.2012 N 273-ФЗ (ред. </a:t>
            </a: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от 08.12.2020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) </a:t>
            </a:r>
            <a:endParaRPr kumimoji="0" lang="ru-RU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«Об 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образовании в Российской </a:t>
            </a: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Федерации</a:t>
            </a:r>
            <a:r>
              <a:rPr lang="ru-RU" kern="0" dirty="0" smtClean="0">
                <a:solidFill>
                  <a:sysClr val="window" lastClr="FFFFFF"/>
                </a:solidFill>
                <a:latin typeface="Constantia"/>
              </a:rPr>
              <a:t>»</a:t>
            </a: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048466" y="5525908"/>
            <a:ext cx="7599063" cy="1071443"/>
          </a:xfrm>
          <a:prstGeom prst="roundRect">
            <a:avLst/>
          </a:prstGeom>
          <a:solidFill>
            <a:srgbClr val="53548A"/>
          </a:solidFill>
          <a:ln w="25400" cap="flat" cmpd="sng" algn="ctr">
            <a:solidFill>
              <a:srgbClr val="53548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Приказ </a:t>
            </a:r>
            <a:r>
              <a:rPr kumimoji="0" lang="ru-RU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Минпросвещения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России от </a:t>
            </a:r>
            <a:r>
              <a:rPr lang="ru-RU" kern="0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30.09.2020</a:t>
            </a: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 </a:t>
            </a: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533</a:t>
            </a: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«О внесении изменений в порядок 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организации </a:t>
            </a: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 осуществления 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образовательной деятельности </a:t>
            </a: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 дополнительным 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общеобразовательным </a:t>
            </a: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программам»</a:t>
            </a: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972741" y="3212976"/>
            <a:ext cx="7599063" cy="1011845"/>
          </a:xfrm>
          <a:prstGeom prst="roundRect">
            <a:avLst/>
          </a:prstGeom>
          <a:solidFill>
            <a:srgbClr val="53548A"/>
          </a:solidFill>
          <a:ln w="25400" cap="flat" cmpd="sng" algn="ctr">
            <a:solidFill>
              <a:srgbClr val="53548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Приказ Минобрнауки России от 29.08.2013 N 1008 </a:t>
            </a:r>
            <a:endParaRPr kumimoji="0" lang="ru-RU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«Об утверждении 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Порядка организации и </a:t>
            </a: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осуществления образовательной 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деятельности по </a:t>
            </a: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дополнительным общеобразовательным 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программам</a:t>
            </a: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"</a:t>
            </a: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8640" y="-315416"/>
            <a:ext cx="4322763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155" y="0"/>
            <a:ext cx="7419975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510" y="449247"/>
            <a:ext cx="7053263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209" y="4365104"/>
            <a:ext cx="7599063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185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900733" y="2924944"/>
            <a:ext cx="7731678" cy="1008112"/>
          </a:xfrm>
          <a:prstGeom prst="roundRect">
            <a:avLst/>
          </a:prstGeom>
          <a:solidFill>
            <a:srgbClr val="5354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Отменил действие Типового положения и всех сопутствующих нормативно-методических материалов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10815" y="4221088"/>
            <a:ext cx="7731678" cy="1008112"/>
          </a:xfrm>
          <a:prstGeom prst="roundRect">
            <a:avLst/>
          </a:prstGeom>
          <a:solidFill>
            <a:srgbClr val="5354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Установил </a:t>
            </a:r>
            <a:r>
              <a:rPr lang="ru-RU" dirty="0"/>
              <a:t>шесть направленностей дополнительных общеобразовательных программ: </a:t>
            </a:r>
            <a:r>
              <a:rPr lang="ru-RU" i="1" dirty="0" smtClean="0"/>
              <a:t>техническая</a:t>
            </a:r>
            <a:r>
              <a:rPr lang="ru-RU" i="1" dirty="0"/>
              <a:t>, естественнонаучная, физкультурно-спортивная, художественная, туристско-краеведческая, социально-педагогическая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37637" y="5445224"/>
            <a:ext cx="7704856" cy="1008112"/>
          </a:xfrm>
          <a:prstGeom prst="roundRect">
            <a:avLst/>
          </a:prstGeom>
          <a:solidFill>
            <a:srgbClr val="5354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Правопреемником Приказа № 1008 стал </a:t>
            </a:r>
            <a:endParaRPr lang="ru-RU" dirty="0" smtClean="0"/>
          </a:p>
          <a:p>
            <a:pPr algn="ctr"/>
            <a:r>
              <a:rPr lang="ru-RU" dirty="0" smtClean="0"/>
              <a:t>Приказ </a:t>
            </a:r>
            <a:r>
              <a:rPr lang="ru-RU" dirty="0" err="1"/>
              <a:t>Минпросвещения</a:t>
            </a:r>
            <a:r>
              <a:rPr lang="ru-RU" dirty="0"/>
              <a:t> России от 09.11.2018 N 196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75656" y="1844824"/>
            <a:ext cx="6912768" cy="839244"/>
          </a:xfrm>
          <a:prstGeom prst="roundRect">
            <a:avLst/>
          </a:prstGeom>
          <a:solidFill>
            <a:srgbClr val="B9CDE5"/>
          </a:solidFill>
          <a:ln w="25400" cap="flat" cmpd="sng" algn="ctr">
            <a:solidFill>
              <a:srgbClr val="53548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lvl="0" algn="ctr">
              <a:defRPr/>
            </a:pPr>
            <a:r>
              <a:rPr lang="ru-RU" sz="2400" kern="0" dirty="0">
                <a:latin typeface="Constantia"/>
              </a:rPr>
              <a:t>Приказ Минобрнауки России </a:t>
            </a:r>
            <a:endParaRPr lang="ru-RU" sz="2400" kern="0" dirty="0" smtClean="0">
              <a:latin typeface="Constantia"/>
            </a:endParaRPr>
          </a:p>
          <a:p>
            <a:pPr lvl="0" algn="ctr">
              <a:defRPr/>
            </a:pPr>
            <a:r>
              <a:rPr lang="ru-RU" sz="2400" kern="0" dirty="0" smtClean="0">
                <a:latin typeface="Constantia"/>
              </a:rPr>
              <a:t>от </a:t>
            </a:r>
            <a:r>
              <a:rPr lang="ru-RU" sz="2400" kern="0" dirty="0">
                <a:latin typeface="Constantia"/>
              </a:rPr>
              <a:t>29.08.2013 </a:t>
            </a:r>
            <a:r>
              <a:rPr lang="ru-RU" sz="2400" kern="0" dirty="0" smtClean="0">
                <a:latin typeface="Constantia"/>
              </a:rPr>
              <a:t>N </a:t>
            </a:r>
            <a:r>
              <a:rPr lang="ru-RU" sz="2400" kern="0" dirty="0">
                <a:latin typeface="Constantia"/>
              </a:rPr>
              <a:t>1008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nstantia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728192" y="3914"/>
            <a:ext cx="7415810" cy="47667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МИНИСТЕРСТВО ОБРАЗОВАНИЯ, НАУКИ И МОЛОДЁЖНОЙ ПОЛИТИКИ</a:t>
            </a:r>
            <a:b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КРАСНОДАРСКОГО КРАЯ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907705" y="525827"/>
            <a:ext cx="70567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УЧРЕЖДЕНИЕ ДОПОЛНИТЕЛЬНОГО ОБРАЗОВАНИЯ КРАСНОДАРСКОГО КРАЯ «ДВОРЕЦ ТВОРЧЕСТВА»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60648" y="-99392"/>
            <a:ext cx="4322763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503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97216" y="4869160"/>
            <a:ext cx="7682263" cy="1389931"/>
          </a:xfrm>
          <a:prstGeom prst="roundRect">
            <a:avLst/>
          </a:prstGeom>
          <a:solidFill>
            <a:srgbClr val="5354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 соответствии  с настоящим приказом </a:t>
            </a:r>
            <a:r>
              <a:rPr lang="ru-RU" b="1" u="sng" dirty="0"/>
              <a:t>изменена</a:t>
            </a:r>
            <a:r>
              <a:rPr lang="ru-RU" dirty="0"/>
              <a:t> одна из направленностей дополнительных общеобразовательных программ </a:t>
            </a:r>
            <a:endParaRPr lang="ru-RU" dirty="0" smtClean="0"/>
          </a:p>
          <a:p>
            <a:pPr algn="ctr"/>
            <a:r>
              <a:rPr lang="ru-RU" b="1" u="sng" dirty="0" smtClean="0"/>
              <a:t>с </a:t>
            </a:r>
            <a:r>
              <a:rPr lang="ru-RU" b="1" u="sng" dirty="0"/>
              <a:t>социально-педагогической на </a:t>
            </a:r>
            <a:r>
              <a:rPr lang="ru-RU" b="1" u="sng" dirty="0" smtClean="0"/>
              <a:t>социально-гуманитарную</a:t>
            </a:r>
            <a:endParaRPr lang="ru-RU" b="1" u="sng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06161" y="1941682"/>
            <a:ext cx="7682263" cy="2567437"/>
          </a:xfrm>
          <a:prstGeom prst="roundRect">
            <a:avLst/>
          </a:prstGeom>
          <a:solidFill>
            <a:srgbClr val="B9CDE5"/>
          </a:solidFill>
          <a:ln w="25400" cap="flat" cmpd="sng" algn="ctr">
            <a:solidFill>
              <a:srgbClr val="53548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lvl="0" algn="ctr">
              <a:defRPr/>
            </a:pPr>
            <a:r>
              <a:rPr lang="ru-RU" sz="2000" kern="0" dirty="0">
                <a:latin typeface="Constantia"/>
              </a:rPr>
              <a:t>Приказ Министерства просвещения Российской Федерации от 30.09.2020 № 533 </a:t>
            </a:r>
            <a:endParaRPr lang="ru-RU" sz="2000" kern="0" dirty="0" smtClean="0">
              <a:latin typeface="Constantia"/>
            </a:endParaRPr>
          </a:p>
          <a:p>
            <a:pPr lvl="0" algn="ctr">
              <a:defRPr/>
            </a:pPr>
            <a:r>
              <a:rPr lang="ru-RU" sz="2000" kern="0" dirty="0" smtClean="0">
                <a:latin typeface="Constantia"/>
              </a:rPr>
              <a:t>«</a:t>
            </a:r>
            <a:r>
              <a:rPr lang="ru-RU" sz="2000" kern="0" dirty="0">
                <a:latin typeface="Constantia"/>
              </a:rPr>
              <a:t>О внесении изменений в Порядок организации и осуществления образовательной деятельности по дополнительным общеобразовательным программам, утвержденный приказом Министерства просвещения Российской Федерации от 09.11.2018 № 196</a:t>
            </a:r>
            <a:r>
              <a:rPr lang="ru-RU" sz="2000" kern="0" dirty="0" smtClean="0">
                <a:latin typeface="Constantia"/>
              </a:rPr>
              <a:t>»</a:t>
            </a:r>
          </a:p>
          <a:p>
            <a:pPr lvl="0" algn="ctr">
              <a:defRPr/>
            </a:pPr>
            <a:r>
              <a:rPr lang="ru-RU" sz="2000" kern="0" dirty="0" smtClean="0">
                <a:latin typeface="Constantia"/>
              </a:rPr>
              <a:t>(вступил </a:t>
            </a:r>
            <a:r>
              <a:rPr lang="ru-RU" sz="2000" kern="0" dirty="0">
                <a:latin typeface="Constantia"/>
              </a:rPr>
              <a:t>в силу с 7 ноября 2020 года)</a:t>
            </a:r>
            <a:endParaRPr lang="en-US" sz="2000" kern="0" dirty="0">
              <a:latin typeface="Constantia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728192" y="3914"/>
            <a:ext cx="7415810" cy="47667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МИНИСТЕРСТВО ОБРАЗОВАНИЯ, НАУКИ И МОЛОДЁЖНОЙ ПОЛИТИКИ</a:t>
            </a:r>
            <a:b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КРАСНОДАРСКОГО КРАЯ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907705" y="525827"/>
            <a:ext cx="70567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УЧРЕЖДЕНИЕ ДОПОЛНИТЕЛЬНОГО ОБРАЗОВАНИЯ КРАСНОДАРСКОГО КРАЯ «ДВОРЕЦ ТВОРЧЕСТВА»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32656" y="-171400"/>
            <a:ext cx="4322763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7597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728192" y="3914"/>
            <a:ext cx="7415810" cy="47667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МИНИСТЕРСТВО ОБРАЗОВАНИЯ, НАУКИ И МОЛОДЁЖНОЙ ПОЛИТИКИ</a:t>
            </a:r>
            <a:b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КРАСНОДАРСКОГО КРАЯ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28191" y="488292"/>
            <a:ext cx="74158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УЧРЕЖДЕНИЕ ДОПОЛНИТЕЛЬНОГО ОБРАЗОВАНИЯ КРАСНОДАРСКОГО КРАЯ «ДВОРЕЦ ТВОРЧЕСТВА»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59632" y="2060848"/>
            <a:ext cx="6948264" cy="510952"/>
          </a:xfrm>
          <a:prstGeom prst="roundRect">
            <a:avLst/>
          </a:prstGeom>
          <a:solidFill>
            <a:srgbClr val="B9CDE5"/>
          </a:solidFill>
          <a:ln w="25400" cap="flat" cmpd="sng" algn="ctr">
            <a:solidFill>
              <a:srgbClr val="53548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lvl="0" algn="ctr">
              <a:defRPr/>
            </a:pPr>
            <a:r>
              <a:rPr lang="ru-RU" sz="2400" kern="0" dirty="0">
                <a:latin typeface="Constantia"/>
              </a:rPr>
              <a:t>Понятие направленность в 273-ФЗ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nstantia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3568" y="2957406"/>
            <a:ext cx="7920880" cy="2448272"/>
          </a:xfrm>
          <a:prstGeom prst="roundRect">
            <a:avLst/>
          </a:prstGeom>
          <a:solidFill>
            <a:srgbClr val="5354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«Направленность (профиль) образования - ориентация образовательной программы на </a:t>
            </a:r>
            <a:r>
              <a:rPr lang="ru-RU" sz="2000" b="1" dirty="0"/>
              <a:t>конкретные области знания и (или) виды деятельности</a:t>
            </a:r>
            <a:r>
              <a:rPr lang="ru-RU" sz="2000" dirty="0"/>
              <a:t>, определяющая </a:t>
            </a:r>
            <a:r>
              <a:rPr lang="ru-RU" sz="2000" dirty="0" smtClean="0"/>
              <a:t>её </a:t>
            </a:r>
            <a:r>
              <a:rPr lang="ru-RU" sz="2000" dirty="0"/>
              <a:t>предметно-тематическое содержание, преобладающие виды учебной деятельности обучающегося и требования к результатам освоения образовательной программы»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60648" y="-171400"/>
            <a:ext cx="4322763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52489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728192" y="3914"/>
            <a:ext cx="7415810" cy="47667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МИНИСТЕРСТВО ОБРАЗОВАНИЯ, НАУКИ И МОЛОДЁЖНОЙ ПОЛИТИКИ</a:t>
            </a:r>
            <a:b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КРАСНОДАРСКОГО КРАЯ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28191" y="488292"/>
            <a:ext cx="74158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УЧРЕЖДЕНИЕ ДОПОЛНИТЕЛЬНОГО ОБРАЗОВАНИЯ КРАСНОДАРСКОГО КРАЯ «ДВОРЕЦ ТВОРЧЕСТВА»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28192" y="1491505"/>
            <a:ext cx="6696744" cy="689641"/>
          </a:xfrm>
          <a:prstGeom prst="roundRect">
            <a:avLst/>
          </a:prstGeom>
          <a:solidFill>
            <a:srgbClr val="B9CDE5"/>
          </a:solidFill>
          <a:ln w="25400" cap="flat" cmpd="sng" algn="ctr">
            <a:solidFill>
              <a:srgbClr val="53548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lvl="0" algn="ctr">
              <a:defRPr/>
            </a:pPr>
            <a:r>
              <a:rPr lang="ru-RU" sz="2400" kern="0" dirty="0">
                <a:latin typeface="Constantia"/>
              </a:rPr>
              <a:t>Направленность – содержание образования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nstantia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43608" y="2373455"/>
            <a:ext cx="7632848" cy="1055545"/>
          </a:xfrm>
          <a:prstGeom prst="roundRect">
            <a:avLst/>
          </a:prstGeom>
          <a:solidFill>
            <a:srgbClr val="5354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Понятие «направленность – профиль» определяет содержательное отношение не только к направленностям дополнительных общеразвивающих программ, но имеет прямую связь с содержанием образования по всем видам и уровням образования.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60497" y="3645024"/>
            <a:ext cx="7632848" cy="1008112"/>
          </a:xfrm>
          <a:prstGeom prst="roundRect">
            <a:avLst/>
          </a:prstGeom>
          <a:solidFill>
            <a:srgbClr val="5354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Содержание образования, устанавливаемое для основных образовательных программ требованиями ФГОС, также включает вариативность направленностей.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57500" y="4869160"/>
            <a:ext cx="7632848" cy="1656858"/>
          </a:xfrm>
          <a:prstGeom prst="roundRect">
            <a:avLst/>
          </a:prstGeom>
          <a:solidFill>
            <a:srgbClr val="5354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И понятие </a:t>
            </a:r>
            <a:r>
              <a:rPr lang="ru-RU" dirty="0" smtClean="0"/>
              <a:t>«направленность </a:t>
            </a:r>
            <a:r>
              <a:rPr lang="ru-RU" dirty="0"/>
              <a:t>– </a:t>
            </a:r>
            <a:r>
              <a:rPr lang="ru-RU" dirty="0" smtClean="0"/>
              <a:t>профиль» </a:t>
            </a:r>
            <a:r>
              <a:rPr lang="ru-RU" dirty="0"/>
              <a:t>применяется также ко всем образовательным программам по видам и уровням образования, учитывающие профильные учебные планы на уровне среднего общего образования, укрупненные группы специальностей в среднем профессиональном образовании (УГС) и направлений подготовки высшего образования (УГСН)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60648" y="-137262"/>
            <a:ext cx="4322763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1633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728192" y="3914"/>
            <a:ext cx="7415810" cy="47667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МИНИСТЕРСТВО ОБРАЗОВАНИЯ, НАУКИ И МОЛОДЁЖНОЙ ПОЛИТИКИ</a:t>
            </a:r>
            <a:b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КРАСНОДАРСКОГО КРАЯ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28191" y="488292"/>
            <a:ext cx="74158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УЧРЕЖДЕНИЕ ДОПОЛНИТЕЛЬНОГО ОБРАЗОВАНИЯ КРАСНОДАРСКОГО КРАЯ «ДВОРЕЦ ТВОРЧЕСТВА»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07704" y="1274583"/>
            <a:ext cx="6696744" cy="689641"/>
          </a:xfrm>
          <a:prstGeom prst="roundRect">
            <a:avLst/>
          </a:prstGeom>
          <a:solidFill>
            <a:srgbClr val="B9CDE5"/>
          </a:solidFill>
          <a:ln w="25400" cap="flat" cmpd="sng" algn="ctr">
            <a:solidFill>
              <a:srgbClr val="53548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lvl="0" algn="ctr">
              <a:defRPr/>
            </a:pPr>
            <a:r>
              <a:rPr lang="ru-RU" sz="2400" kern="0" dirty="0">
                <a:latin typeface="Constantia"/>
              </a:rPr>
              <a:t>Понятие направленность в 273-ФЗ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nstantia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43608" y="2373455"/>
            <a:ext cx="7632848" cy="1983879"/>
          </a:xfrm>
          <a:prstGeom prst="roundRect">
            <a:avLst/>
          </a:prstGeom>
          <a:solidFill>
            <a:srgbClr val="5354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«направленность (профиль) образования - ориентация образовательной программы на конкретные области знания и (или) виды деятельности, определяющая ее предметно-тематическое содержание, преобладающие виды учебной деятельности обучающегося и требования к результатам освоения образовательной программы» имеет системообразующее значение для всех видов и уровней образования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85794" y="4581128"/>
            <a:ext cx="7632848" cy="1728192"/>
          </a:xfrm>
          <a:prstGeom prst="roundRect">
            <a:avLst/>
          </a:prstGeom>
          <a:solidFill>
            <a:srgbClr val="5354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 ДОД направленность выступает ключевым ориентиром содержания образования на профили деятельности в структуре содержания общеобразовательных программ, специализированные виды деятельности детей в рамках дополнительных общеобразовательных общеразвивающих программ по направленностям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60648" y="-99392"/>
            <a:ext cx="4322763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37317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728192" y="3914"/>
            <a:ext cx="7415810" cy="47667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МИНИСТЕРСТВО ОБРАЗОВАНИЯ, НАУКИ И МОЛОДЁЖНОЙ ПОЛИТИКИ</a:t>
            </a:r>
            <a:b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КРАСНОДАРСКОГО КРАЯ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28191" y="488292"/>
            <a:ext cx="74158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УЧРЕЖДЕНИЕ ДОПОЛНИТЕЛЬНОГО ОБРАЗОВАНИЯ КРАСНОДАРСКОГО КРАЯ «ДВОРЕЦ ТВОРЧЕСТВА»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47664" y="1772816"/>
            <a:ext cx="6840760" cy="864096"/>
          </a:xfrm>
          <a:prstGeom prst="roundRect">
            <a:avLst/>
          </a:prstGeom>
          <a:solidFill>
            <a:srgbClr val="B9CD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Сопоставим нормативные рамки Закона 1992 и ФЗ-273 2012 </a:t>
            </a:r>
            <a:r>
              <a:rPr lang="ru-RU" dirty="0" smtClean="0">
                <a:solidFill>
                  <a:schemeClr val="tx1"/>
                </a:solidFill>
              </a:rPr>
              <a:t>г.</a:t>
            </a:r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971600" y="3212976"/>
            <a:ext cx="3384376" cy="2967720"/>
          </a:xfrm>
          <a:prstGeom prst="rightArrow">
            <a:avLst/>
          </a:prstGeom>
          <a:solidFill>
            <a:srgbClr val="5354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Дополнительные образовательные программы</a:t>
            </a:r>
            <a:endParaRPr lang="en-US" dirty="0"/>
          </a:p>
          <a:p>
            <a:pPr algn="ctr"/>
            <a:r>
              <a:rPr lang="en-US" dirty="0"/>
              <a:t>1992</a:t>
            </a:r>
            <a:r>
              <a:rPr lang="ru-RU" dirty="0"/>
              <a:t>г. по 2012 г.</a:t>
            </a:r>
          </a:p>
        </p:txBody>
      </p:sp>
      <p:sp>
        <p:nvSpPr>
          <p:cNvPr id="8" name="Стрелка влево 7"/>
          <p:cNvSpPr/>
          <p:nvPr/>
        </p:nvSpPr>
        <p:spPr>
          <a:xfrm>
            <a:off x="5004048" y="3169276"/>
            <a:ext cx="3384376" cy="3055120"/>
          </a:xfrm>
          <a:prstGeom prst="leftArrow">
            <a:avLst/>
          </a:prstGeom>
          <a:solidFill>
            <a:srgbClr val="5354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Дополнительные общеобразовательные общеразвивающие программы</a:t>
            </a:r>
          </a:p>
          <a:p>
            <a:pPr algn="ctr"/>
            <a:r>
              <a:rPr lang="ru-RU" dirty="0"/>
              <a:t>2012 г. по н/в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95600" y="-254620"/>
            <a:ext cx="4322763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06243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728192" y="3914"/>
            <a:ext cx="7415810" cy="47667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МИНИСТЕРСТВО ОБРАЗОВАНИЯ, НАУКИ И МОЛОДЁЖНОЙ ПОЛИТИКИ</a:t>
            </a:r>
            <a:b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КРАСНОДАРСКОГО КРАЯ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28191" y="488292"/>
            <a:ext cx="74158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УЧРЕЖДЕНИЕ ДОПОЛНИТЕЛЬНОГО ОБРАЗОВАНИЯ КРАСНОДАРСКОГО КРАЯ «ДВОРЕЦ ТВОРЧЕСТВА»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28191" y="1412776"/>
            <a:ext cx="6696744" cy="1040376"/>
          </a:xfrm>
          <a:prstGeom prst="roundRect">
            <a:avLst/>
          </a:prstGeom>
          <a:solidFill>
            <a:srgbClr val="B9CDE5"/>
          </a:solidFill>
          <a:ln w="25400" cap="flat" cmpd="sng" algn="ctr">
            <a:solidFill>
              <a:srgbClr val="53548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lvl="0" algn="ctr">
              <a:defRPr/>
            </a:pPr>
            <a:r>
              <a:rPr lang="ru-RU" sz="2000" b="1" kern="0" dirty="0">
                <a:latin typeface="Constantia"/>
              </a:rPr>
              <a:t>Направленность</a:t>
            </a:r>
            <a:r>
              <a:rPr lang="ru-RU" sz="2000" kern="0" dirty="0">
                <a:latin typeface="Constantia"/>
              </a:rPr>
              <a:t> – инструмент развития содержания образования через обновление </a:t>
            </a:r>
            <a:endParaRPr lang="ru-RU" sz="2000" kern="0" dirty="0" smtClean="0">
              <a:latin typeface="Constantia"/>
            </a:endParaRPr>
          </a:p>
          <a:p>
            <a:pPr lvl="0" algn="ctr">
              <a:defRPr/>
            </a:pPr>
            <a:r>
              <a:rPr lang="ru-RU" sz="2000" kern="0" dirty="0" smtClean="0">
                <a:latin typeface="Constantia"/>
              </a:rPr>
              <a:t>программ </a:t>
            </a:r>
            <a:r>
              <a:rPr lang="ru-RU" sz="2000" kern="0" dirty="0">
                <a:latin typeface="Constantia"/>
              </a:rPr>
              <a:t>и технологий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nstantia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3568" y="2636912"/>
            <a:ext cx="7994186" cy="966743"/>
          </a:xfrm>
          <a:prstGeom prst="roundRect">
            <a:avLst/>
          </a:prstGeom>
          <a:solidFill>
            <a:srgbClr val="5354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Распоряжение Правительства РФ от 04.09.2014 N 1726-р </a:t>
            </a:r>
            <a:endParaRPr lang="ru-RU" dirty="0" smtClean="0"/>
          </a:p>
          <a:p>
            <a:pPr algn="ctr"/>
            <a:r>
              <a:rPr lang="ru-RU" dirty="0" smtClean="0"/>
              <a:t>«Об </a:t>
            </a:r>
            <a:r>
              <a:rPr lang="ru-RU" dirty="0"/>
              <a:t>утверждении Концепции развития дополнительного образования </a:t>
            </a:r>
            <a:r>
              <a:rPr lang="ru-RU" dirty="0" smtClean="0"/>
              <a:t>детей»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3568" y="3861048"/>
            <a:ext cx="7992888" cy="792087"/>
          </a:xfrm>
          <a:prstGeom prst="roundRect">
            <a:avLst/>
          </a:prstGeom>
          <a:solidFill>
            <a:srgbClr val="5354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Федеральный Проект «Успех каждого ребенка»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3568" y="5013176"/>
            <a:ext cx="7992888" cy="1080120"/>
          </a:xfrm>
          <a:prstGeom prst="roundRect">
            <a:avLst/>
          </a:prstGeom>
          <a:solidFill>
            <a:srgbClr val="5354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Приказ </a:t>
            </a:r>
            <a:r>
              <a:rPr lang="ru-RU" dirty="0" err="1"/>
              <a:t>Минпросвещения</a:t>
            </a:r>
            <a:r>
              <a:rPr lang="ru-RU" dirty="0"/>
              <a:t> России от 03.09.2019 № </a:t>
            </a:r>
            <a:r>
              <a:rPr lang="ru-RU" dirty="0" smtClean="0"/>
              <a:t>467</a:t>
            </a:r>
          </a:p>
          <a:p>
            <a:pPr algn="ctr"/>
            <a:r>
              <a:rPr lang="ru-RU" dirty="0" smtClean="0"/>
              <a:t>«</a:t>
            </a:r>
            <a:r>
              <a:rPr lang="ru-RU" dirty="0"/>
              <a:t>Об утверждении Целевой модели развития региональных систем дополнительного образования детей»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60648" y="-342773"/>
            <a:ext cx="4322763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3803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214446" y="3068960"/>
            <a:ext cx="7200800" cy="1008112"/>
          </a:xfrm>
          <a:prstGeom prst="roundRect">
            <a:avLst/>
          </a:prstGeom>
          <a:solidFill>
            <a:srgbClr val="5354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«Временное положение о внешкольном учреждении в</a:t>
            </a:r>
          </a:p>
          <a:p>
            <a:pPr algn="ctr"/>
            <a:r>
              <a:rPr lang="ru-RU" sz="2000" dirty="0"/>
              <a:t>РСФСР</a:t>
            </a:r>
            <a:r>
              <a:rPr lang="ru-RU" sz="2000" dirty="0" smtClean="0"/>
              <a:t>», </a:t>
            </a:r>
            <a:r>
              <a:rPr lang="ru-RU" sz="2000" dirty="0"/>
              <a:t>1991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14446" y="4293096"/>
            <a:ext cx="7200800" cy="1008112"/>
          </a:xfrm>
          <a:prstGeom prst="roundRect">
            <a:avLst/>
          </a:prstGeom>
          <a:solidFill>
            <a:srgbClr val="5354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Закон РФ "Об образовании" от 10.07.1992 N </a:t>
            </a:r>
            <a:r>
              <a:rPr lang="ru-RU" sz="2000" dirty="0" smtClean="0"/>
              <a:t>3266-1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87624" y="5589240"/>
            <a:ext cx="7200800" cy="1008112"/>
          </a:xfrm>
          <a:prstGeom prst="roundRect">
            <a:avLst/>
          </a:prstGeom>
          <a:solidFill>
            <a:srgbClr val="5354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Постановление Правительства РФ от 07.03.1995 N 233 "Об</a:t>
            </a:r>
          </a:p>
          <a:p>
            <a:pPr algn="ctr"/>
            <a:r>
              <a:rPr lang="ru-RU" dirty="0"/>
              <a:t>утверждении Типового положения об образовательном</a:t>
            </a:r>
          </a:p>
          <a:p>
            <a:pPr algn="ctr"/>
            <a:r>
              <a:rPr lang="ru-RU" dirty="0"/>
              <a:t>учреждении дополнительного образования детей</a:t>
            </a:r>
            <a:r>
              <a:rPr lang="ru-RU" dirty="0" smtClean="0"/>
              <a:t>"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14446" y="1810857"/>
            <a:ext cx="7200800" cy="689641"/>
          </a:xfrm>
          <a:prstGeom prst="roundRect">
            <a:avLst/>
          </a:prstGeom>
          <a:solidFill>
            <a:srgbClr val="B9CDE5"/>
          </a:solidFill>
          <a:ln w="25400" cap="flat" cmpd="sng" algn="ctr">
            <a:solidFill>
              <a:srgbClr val="53548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lvl="0" algn="ctr">
              <a:defRPr/>
            </a:pP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nstantia"/>
              </a:rPr>
              <a:t>Понятие «направленность» в истории вопроса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728192" y="3914"/>
            <a:ext cx="7415810" cy="47667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МИНИСТЕРСТВО ОБРАЗОВАНИЯ, НАУКИ И МОЛОДЁЖНОЙ ПОЛИТИКИ</a:t>
            </a:r>
            <a:b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КРАСНОДАРСКОГО КРАЯ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907705" y="525827"/>
            <a:ext cx="70567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УЧРЕЖДЕНИЕ ДОПОЛНИТЕЛЬНОГО ОБРАЗОВАНИЯ КРАСНОДАРСКОГО КРАЯ «ДВОРЕЦ ТВОРЧЕСТВА»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8640" y="-315416"/>
            <a:ext cx="4322763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78163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728192" y="3914"/>
            <a:ext cx="7415810" cy="47667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МИНИСТЕРСТВО ОБРАЗОВАНИЯ, НАУКИ И МОЛОДЁЖНОЙ ПОЛИТИКИ</a:t>
            </a:r>
            <a:b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КРАСНОДАРСКОГО КРАЯ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28191" y="488292"/>
            <a:ext cx="74158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УЧРЕЖДЕНИЕ ДОПОЛНИТЕЛЬНОГО ОБРАЗОВАНИЯ КРАСНОДАРСКОГО КРАЯ «ДВОРЕЦ ТВОРЧЕСТВА»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19672" y="1181663"/>
            <a:ext cx="6696744" cy="735583"/>
          </a:xfrm>
          <a:prstGeom prst="roundRect">
            <a:avLst/>
          </a:prstGeom>
          <a:solidFill>
            <a:srgbClr val="B9CDE5"/>
          </a:solidFill>
          <a:ln w="25400" cap="flat" cmpd="sng" algn="ctr">
            <a:solidFill>
              <a:srgbClr val="53548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lvl="0" algn="ctr">
              <a:defRPr/>
            </a:pPr>
            <a:r>
              <a:rPr lang="ru-RU" sz="2000" kern="0" dirty="0">
                <a:latin typeface="Constantia"/>
              </a:rPr>
              <a:t>Принципы дифференциации программ </a:t>
            </a:r>
            <a:endParaRPr lang="ru-RU" sz="2000" kern="0" dirty="0" smtClean="0">
              <a:latin typeface="Constantia"/>
            </a:endParaRPr>
          </a:p>
          <a:p>
            <a:pPr lvl="0" algn="ctr">
              <a:defRPr/>
            </a:pPr>
            <a:r>
              <a:rPr lang="ru-RU" sz="2000" kern="0" dirty="0" smtClean="0">
                <a:latin typeface="Constantia"/>
              </a:rPr>
              <a:t>по </a:t>
            </a:r>
            <a:r>
              <a:rPr lang="ru-RU" sz="2000" kern="0" dirty="0">
                <a:latin typeface="Constantia"/>
              </a:rPr>
              <a:t>направленностям ДОП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nstantia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528" y="2060848"/>
            <a:ext cx="8350209" cy="476819"/>
          </a:xfrm>
          <a:prstGeom prst="roundRect">
            <a:avLst/>
          </a:prstGeom>
          <a:solidFill>
            <a:srgbClr val="5354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Направленность – </a:t>
            </a:r>
            <a:r>
              <a:rPr lang="ru-RU" b="1" dirty="0"/>
              <a:t>профиль содержания образования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7545" y="2636912"/>
            <a:ext cx="8353544" cy="818563"/>
          </a:xfrm>
          <a:prstGeom prst="roundRect">
            <a:avLst/>
          </a:prstGeom>
          <a:solidFill>
            <a:srgbClr val="5354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Образовательная Программа </a:t>
            </a:r>
            <a:r>
              <a:rPr lang="ru-RU" dirty="0"/>
              <a:t>(не программа деятельности, не программа воспитания, не программа общения или досуга) - </a:t>
            </a:r>
            <a:r>
              <a:rPr lang="ru-RU" b="1" dirty="0"/>
              <a:t>( включая учебный план, объем часов, КУГ, планируемые результаты, оценочные средства</a:t>
            </a:r>
            <a:r>
              <a:rPr lang="ru-RU" dirty="0"/>
              <a:t>)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7545" y="3573016"/>
            <a:ext cx="8350209" cy="772905"/>
          </a:xfrm>
          <a:prstGeom prst="roundRect">
            <a:avLst/>
          </a:prstGeom>
          <a:solidFill>
            <a:srgbClr val="5354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Ориентация образовательной программы </a:t>
            </a:r>
            <a:endParaRPr lang="ru-RU" dirty="0" smtClean="0"/>
          </a:p>
          <a:p>
            <a:pPr algn="ctr"/>
            <a:r>
              <a:rPr lang="ru-RU" b="1" dirty="0" smtClean="0"/>
              <a:t>на </a:t>
            </a:r>
            <a:r>
              <a:rPr lang="ru-RU" b="1" dirty="0"/>
              <a:t>конкретные области знания и (или) виды </a:t>
            </a:r>
            <a:r>
              <a:rPr lang="ru-RU" b="1" dirty="0" smtClean="0"/>
              <a:t>деятельности</a:t>
            </a:r>
            <a:endParaRPr lang="ru-RU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7544" y="4458281"/>
            <a:ext cx="8350210" cy="443254"/>
          </a:xfrm>
          <a:prstGeom prst="roundRect">
            <a:avLst/>
          </a:prstGeom>
          <a:solidFill>
            <a:srgbClr val="5354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определяющее </a:t>
            </a:r>
            <a:r>
              <a:rPr lang="ru-RU" b="1" dirty="0"/>
              <a:t>предметно-тематическое </a:t>
            </a:r>
            <a:r>
              <a:rPr lang="ru-RU" b="1" dirty="0" smtClean="0"/>
              <a:t>содержание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3528" y="5013176"/>
            <a:ext cx="8354226" cy="715151"/>
          </a:xfrm>
          <a:prstGeom prst="roundRect">
            <a:avLst/>
          </a:prstGeom>
          <a:solidFill>
            <a:srgbClr val="5354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преобладающие </a:t>
            </a:r>
            <a:r>
              <a:rPr lang="ru-RU" b="1" dirty="0"/>
              <a:t>виды учебной деятельности обучающегося (или ведущей деятельности в соответствии с возрастной периодизацией)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3528" y="5877272"/>
            <a:ext cx="8354225" cy="730640"/>
          </a:xfrm>
          <a:prstGeom prst="roundRect">
            <a:avLst/>
          </a:prstGeom>
          <a:solidFill>
            <a:srgbClr val="5354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Приоритетные требования </a:t>
            </a:r>
            <a:r>
              <a:rPr lang="ru-RU" b="1" dirty="0"/>
              <a:t>к результатам освоения </a:t>
            </a:r>
            <a:r>
              <a:rPr lang="ru-RU" dirty="0"/>
              <a:t>образовательной программы и </a:t>
            </a:r>
            <a:r>
              <a:rPr lang="ru-RU" b="1" dirty="0"/>
              <a:t>способы оценивания процесса реализации программы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60648" y="-359370"/>
            <a:ext cx="4322763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57133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Заголовок 23"/>
          <p:cNvSpPr>
            <a:spLocks noGrp="1"/>
          </p:cNvSpPr>
          <p:nvPr>
            <p:ph type="title"/>
          </p:nvPr>
        </p:nvSpPr>
        <p:spPr>
          <a:xfrm>
            <a:off x="1772285" y="166589"/>
            <a:ext cx="6851104" cy="128699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rgbClr val="53548A">
                <a:shade val="50000"/>
                <a:satMod val="103000"/>
              </a:srgbClr>
            </a:solidFill>
            <a:prstDash val="solid"/>
          </a:ln>
          <a:effectLst>
            <a:outerShdw blurRad="57150" dist="38100" dir="5400000" algn="ctr" rotWithShape="0">
              <a:srgbClr val="53548A">
                <a:shade val="9000"/>
                <a:satMod val="105000"/>
                <a:alpha val="48000"/>
              </a:srgbClr>
            </a:outerShdw>
          </a:effectLst>
        </p:spPr>
        <p:txBody>
          <a:bodyPr rtlCol="0" anchor="t">
            <a:no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defRPr/>
            </a:pPr>
            <a:r>
              <a:rPr lang="ru-RU" sz="2400" kern="0" dirty="0">
                <a:solidFill>
                  <a:sysClr val="windowText" lastClr="000000"/>
                </a:solidFill>
                <a:latin typeface="Constantia"/>
                <a:ea typeface="+mn-ea"/>
                <a:cs typeface="+mn-cs"/>
              </a:rPr>
              <a:t>Пример отнесения к направленности ДОП «Спортивные бальные танцы»</a:t>
            </a:r>
            <a:r>
              <a:rPr kumimoji="0" lang="ru-RU" sz="25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/>
            </a:r>
            <a:br>
              <a:rPr kumimoji="0" lang="ru-RU" sz="25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</a:br>
            <a:endParaRPr kumimoji="0" lang="ru-RU" sz="2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39552" y="1707307"/>
            <a:ext cx="4032448" cy="4241973"/>
          </a:xfrm>
          <a:prstGeom prst="roundRect">
            <a:avLst/>
          </a:prstGeom>
          <a:solidFill>
            <a:srgbClr val="53548A"/>
          </a:solidFill>
          <a:ln w="25400" cap="flat" cmpd="sng" algn="ctr">
            <a:solidFill>
              <a:srgbClr val="53548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lvl="0" algn="ctr">
              <a:defRPr/>
            </a:pPr>
            <a:r>
              <a:rPr lang="ru-RU" sz="1400" kern="0" dirty="0">
                <a:solidFill>
                  <a:sysClr val="window" lastClr="FFFFFF"/>
                </a:solidFill>
                <a:latin typeface="Constantia"/>
              </a:rPr>
              <a:t>Критерии отнесения</a:t>
            </a:r>
          </a:p>
          <a:p>
            <a:pPr lvl="0" algn="ctr">
              <a:defRPr/>
            </a:pPr>
            <a:r>
              <a:rPr lang="ru-RU" sz="1400" kern="0" dirty="0">
                <a:solidFill>
                  <a:sysClr val="window" lastClr="FFFFFF"/>
                </a:solidFill>
                <a:latin typeface="Constantia"/>
              </a:rPr>
              <a:t>•Направленность </a:t>
            </a:r>
            <a:r>
              <a:rPr lang="ru-RU" sz="1400" i="1" kern="0" dirty="0">
                <a:solidFill>
                  <a:sysClr val="window" lastClr="FFFFFF"/>
                </a:solidFill>
                <a:latin typeface="Constantia"/>
              </a:rPr>
              <a:t>– </a:t>
            </a:r>
            <a:r>
              <a:rPr lang="ru-RU" sz="1400" b="1" i="1" kern="0" dirty="0">
                <a:solidFill>
                  <a:sysClr val="window" lastClr="FFFFFF"/>
                </a:solidFill>
                <a:latin typeface="Constantia"/>
              </a:rPr>
              <a:t>профиль </a:t>
            </a:r>
            <a:r>
              <a:rPr lang="ru-RU" sz="1400" b="1" i="1" kern="0" dirty="0" smtClean="0">
                <a:solidFill>
                  <a:sysClr val="window" lastClr="FFFFFF"/>
                </a:solidFill>
                <a:latin typeface="Constantia"/>
              </a:rPr>
              <a:t>содержания </a:t>
            </a:r>
            <a:r>
              <a:rPr lang="ru-RU" sz="1400" b="1" i="1" kern="0" dirty="0">
                <a:solidFill>
                  <a:sysClr val="window" lastClr="FFFFFF"/>
                </a:solidFill>
                <a:latin typeface="Constantia"/>
              </a:rPr>
              <a:t>образования</a:t>
            </a:r>
          </a:p>
          <a:p>
            <a:pPr lvl="0" algn="ctr">
              <a:defRPr/>
            </a:pPr>
            <a:r>
              <a:rPr lang="ru-RU" sz="1400" kern="0" dirty="0">
                <a:solidFill>
                  <a:sysClr val="window" lastClr="FFFFFF"/>
                </a:solidFill>
                <a:latin typeface="Constantia"/>
              </a:rPr>
              <a:t>•Программа </a:t>
            </a:r>
            <a:r>
              <a:rPr lang="ru-RU" sz="1400" i="1" kern="0" dirty="0">
                <a:solidFill>
                  <a:sysClr val="window" lastClr="FFFFFF"/>
                </a:solidFill>
                <a:latin typeface="Constantia"/>
              </a:rPr>
              <a:t>(учебный план, количество часов, КУГ, планируемые результаты, оценочные средства</a:t>
            </a:r>
            <a:r>
              <a:rPr lang="ru-RU" sz="1400" kern="0" dirty="0">
                <a:solidFill>
                  <a:sysClr val="window" lastClr="FFFFFF"/>
                </a:solidFill>
                <a:latin typeface="Constantia"/>
              </a:rPr>
              <a:t>)</a:t>
            </a:r>
          </a:p>
          <a:p>
            <a:pPr lvl="0" algn="ctr">
              <a:defRPr/>
            </a:pPr>
            <a:r>
              <a:rPr lang="ru-RU" sz="1400" kern="0" dirty="0">
                <a:solidFill>
                  <a:sysClr val="window" lastClr="FFFFFF"/>
                </a:solidFill>
                <a:latin typeface="Constantia"/>
              </a:rPr>
              <a:t>•ориентация образовательной программы </a:t>
            </a:r>
            <a:r>
              <a:rPr lang="ru-RU" sz="1400" i="1" kern="0" dirty="0">
                <a:solidFill>
                  <a:sysClr val="window" lastClr="FFFFFF"/>
                </a:solidFill>
                <a:latin typeface="Constantia"/>
              </a:rPr>
              <a:t>на конкретные области знания и (или) виды деятельности,</a:t>
            </a:r>
          </a:p>
          <a:p>
            <a:pPr lvl="0" algn="ctr">
              <a:defRPr/>
            </a:pPr>
            <a:r>
              <a:rPr lang="ru-RU" sz="1400" kern="0" dirty="0">
                <a:solidFill>
                  <a:sysClr val="window" lastClr="FFFFFF"/>
                </a:solidFill>
                <a:latin typeface="Constantia"/>
              </a:rPr>
              <a:t>•определяющее </a:t>
            </a:r>
            <a:r>
              <a:rPr lang="ru-RU" sz="1400" i="1" kern="0" dirty="0">
                <a:solidFill>
                  <a:sysClr val="window" lastClr="FFFFFF"/>
                </a:solidFill>
                <a:latin typeface="Constantia"/>
              </a:rPr>
              <a:t>предметно-тематическое содержание</a:t>
            </a:r>
            <a:r>
              <a:rPr lang="ru-RU" sz="1400" kern="0" dirty="0">
                <a:solidFill>
                  <a:sysClr val="window" lastClr="FFFFFF"/>
                </a:solidFill>
                <a:latin typeface="Constantia"/>
              </a:rPr>
              <a:t>,</a:t>
            </a:r>
          </a:p>
          <a:p>
            <a:pPr lvl="0" algn="ctr">
              <a:defRPr/>
            </a:pPr>
            <a:r>
              <a:rPr lang="ru-RU" sz="1400" kern="0" dirty="0">
                <a:solidFill>
                  <a:sysClr val="window" lastClr="FFFFFF"/>
                </a:solidFill>
                <a:latin typeface="Constantia"/>
              </a:rPr>
              <a:t>•</a:t>
            </a:r>
            <a:r>
              <a:rPr lang="ru-RU" sz="1400" i="1" kern="0" dirty="0">
                <a:solidFill>
                  <a:sysClr val="window" lastClr="FFFFFF"/>
                </a:solidFill>
                <a:latin typeface="Constantia"/>
              </a:rPr>
              <a:t>преобладающие виды учебной деятельности обучающегося (или ведущей деятельности в соответствии с возрастной периодизацией</a:t>
            </a:r>
            <a:r>
              <a:rPr lang="ru-RU" sz="1400" kern="0" dirty="0">
                <a:solidFill>
                  <a:sysClr val="window" lastClr="FFFFFF"/>
                </a:solidFill>
                <a:latin typeface="Constantia"/>
              </a:rPr>
              <a:t>)</a:t>
            </a:r>
          </a:p>
          <a:p>
            <a:pPr lvl="0" algn="ctr">
              <a:defRPr/>
            </a:pPr>
            <a:r>
              <a:rPr lang="ru-RU" sz="1400" kern="0" dirty="0">
                <a:solidFill>
                  <a:sysClr val="window" lastClr="FFFFFF"/>
                </a:solidFill>
                <a:latin typeface="Constantia"/>
              </a:rPr>
              <a:t>•Приоритетные требования к результатам освоения образовательной программы и способы оценивания процесса реализации программы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nstantia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735796" y="6093296"/>
            <a:ext cx="3672408" cy="51817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53548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lvl="0" algn="ctr">
              <a:defRPr/>
            </a:pPr>
            <a:r>
              <a:rPr lang="ru-RU" kern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Какая направленность?</a:t>
            </a: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831374" y="1707308"/>
            <a:ext cx="4032448" cy="4241972"/>
          </a:xfrm>
          <a:prstGeom prst="roundRect">
            <a:avLst/>
          </a:prstGeom>
          <a:solidFill>
            <a:srgbClr val="53548A"/>
          </a:solidFill>
          <a:ln w="25400" cap="flat" cmpd="sng" algn="ctr">
            <a:solidFill>
              <a:srgbClr val="53548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lvl="0" algn="ctr">
              <a:defRPr/>
            </a:pPr>
            <a:r>
              <a:rPr lang="ru-RU" sz="1600" kern="0" dirty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Показатели </a:t>
            </a:r>
            <a:r>
              <a:rPr lang="ru-RU" sz="1600" kern="0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ДОП</a:t>
            </a:r>
          </a:p>
          <a:p>
            <a:pPr lvl="0" algn="ctr">
              <a:defRPr/>
            </a:pPr>
            <a:endParaRPr lang="ru-RU" sz="1600" kern="0" dirty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defRPr/>
            </a:pPr>
            <a:r>
              <a:rPr lang="ru-RU" sz="1600" kern="0" dirty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•Профиль искусство или спорт?</a:t>
            </a:r>
          </a:p>
          <a:p>
            <a:pPr lvl="0" algn="ctr">
              <a:defRPr/>
            </a:pPr>
            <a:r>
              <a:rPr lang="ru-RU" sz="1600" kern="0" dirty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•Оценка по УП содержания: сколько часов на спорт и искусство?</a:t>
            </a:r>
          </a:p>
          <a:p>
            <a:pPr lvl="0" algn="ctr">
              <a:defRPr/>
            </a:pPr>
            <a:r>
              <a:rPr lang="ru-RU" sz="1600" kern="0" dirty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•На какие планируемые результаты и достижения направлено содержание программы и профиль?</a:t>
            </a:r>
          </a:p>
          <a:p>
            <a:pPr lvl="0" algn="ctr">
              <a:defRPr/>
            </a:pPr>
            <a:r>
              <a:rPr lang="ru-RU" sz="1600" kern="0" dirty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•Тренировка показателей или создание сценического образа ?</a:t>
            </a:r>
          </a:p>
          <a:p>
            <a:pPr lvl="0" algn="ctr">
              <a:defRPr/>
            </a:pPr>
            <a:r>
              <a:rPr lang="ru-RU" sz="1600" kern="0" dirty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•Что в результате? Победа в чемпионате или образ в спектакле, представлении?</a:t>
            </a:r>
          </a:p>
          <a:p>
            <a:pPr lvl="0" algn="ctr">
              <a:defRPr/>
            </a:pPr>
            <a:r>
              <a:rPr lang="ru-RU" sz="1600" kern="0" dirty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•ПРИОРИТЕТЫ по объему содержания образования????!!!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60648" y="-459432"/>
            <a:ext cx="4322763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63578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728192" y="3914"/>
            <a:ext cx="7415810" cy="47667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МИНИСТЕРСТВО ОБРАЗОВАНИЯ, НАУКИ И МОЛОДЁЖНОЙ ПОЛИТИКИ</a:t>
            </a:r>
            <a:b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КРАСНОДАРСКОГО КРАЯ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28191" y="488292"/>
            <a:ext cx="74158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УЧРЕЖДЕНИЕ ДОПОЛНИТЕЛЬНОГО ОБРАЗОВАНИЯ КРАСНОДАРСКОГО КРАЯ «ДВОРЕЦ ТВОРЧЕСТВА»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37851" y="1124744"/>
            <a:ext cx="5904656" cy="6139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Дифференциация видов деятельности детей по направленностям ДОП по приказу 196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988840"/>
            <a:ext cx="8280920" cy="3407069"/>
          </a:xfrm>
          <a:prstGeom prst="rect">
            <a:avLst/>
          </a:prstGeom>
          <a:solidFill>
            <a:srgbClr val="53548A"/>
          </a:solidFill>
        </p:spPr>
      </p:pic>
      <p:sp>
        <p:nvSpPr>
          <p:cNvPr id="9" name="Прямоугольник 8"/>
          <p:cNvSpPr/>
          <p:nvPr/>
        </p:nvSpPr>
        <p:spPr>
          <a:xfrm>
            <a:off x="539552" y="5395909"/>
            <a:ext cx="4248472" cy="13454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Социально-педагогическая</a:t>
            </a:r>
          </a:p>
          <a:p>
            <a:pPr algn="ctr"/>
            <a:r>
              <a:rPr lang="ru-RU" dirty="0" smtClean="0"/>
              <a:t>(с</a:t>
            </a:r>
            <a:r>
              <a:rPr lang="ru-RU" dirty="0" smtClean="0"/>
              <a:t>оциально-гуманитарная)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788024" y="5396633"/>
            <a:ext cx="4032448" cy="1345459"/>
          </a:xfrm>
          <a:prstGeom prst="rect">
            <a:avLst/>
          </a:prstGeom>
          <a:solidFill>
            <a:srgbClr val="FFA90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Не является учебной деятельностью детей, или ведущим видом деятельности детей согласно возрастной периодизации , или профилем деятельности ребенка!!!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61702" y="-387424"/>
            <a:ext cx="4322763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3370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728192" y="3914"/>
            <a:ext cx="7415810" cy="47667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МИНИСТЕРСТВО ОБРАЗОВАНИЯ, НАУКИ И МОЛОДЁЖНОЙ ПОЛИТИКИ</a:t>
            </a:r>
            <a:b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КРАСНОДАРСКОГО КРАЯ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28191" y="488292"/>
            <a:ext cx="74158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УЧРЕЖДЕНИЕ ДОПОЛНИТЕЛЬНОГО ОБРАЗОВАНИЯ КРАСНОДАРСКОГО КРАЯ «ДВОРЕЦ ТВОРЧЕСТВА»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78138" y="1510933"/>
            <a:ext cx="4608512" cy="648072"/>
          </a:xfrm>
          <a:prstGeom prst="roundRect">
            <a:avLst/>
          </a:prstGeom>
          <a:solidFill>
            <a:srgbClr val="B9CD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Сопоставим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3568" y="2847297"/>
            <a:ext cx="3456384" cy="2777948"/>
          </a:xfrm>
          <a:prstGeom prst="roundRect">
            <a:avLst/>
          </a:prstGeom>
          <a:solidFill>
            <a:srgbClr val="5354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Социально-педагогическая направленность дополнительных общеобразовательных общеразвивающих программ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148064" y="2847297"/>
            <a:ext cx="3305972" cy="2813951"/>
          </a:xfrm>
          <a:prstGeom prst="roundRect">
            <a:avLst/>
          </a:prstGeom>
          <a:solidFill>
            <a:srgbClr val="5354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Социально-педагогическая деятельность</a:t>
            </a:r>
          </a:p>
        </p:txBody>
      </p:sp>
      <p:sp>
        <p:nvSpPr>
          <p:cNvPr id="8" name="Управляющая кнопка: справка 7">
            <a:hlinkClick r:id="" action="ppaction://noaction" highlightClick="1"/>
          </p:cNvPr>
          <p:cNvSpPr/>
          <p:nvPr/>
        </p:nvSpPr>
        <p:spPr>
          <a:xfrm>
            <a:off x="3239182" y="2323226"/>
            <a:ext cx="621783" cy="936104"/>
          </a:xfrm>
          <a:prstGeom prst="actionButtonHelp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Управляющая кнопка: справка 8">
            <a:hlinkClick r:id="" action="ppaction://noaction" highlightClick="1"/>
          </p:cNvPr>
          <p:cNvSpPr/>
          <p:nvPr/>
        </p:nvSpPr>
        <p:spPr>
          <a:xfrm>
            <a:off x="7092280" y="4653136"/>
            <a:ext cx="576064" cy="1008112"/>
          </a:xfrm>
          <a:prstGeom prst="actionButtonHelp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6632" y="-290238"/>
            <a:ext cx="4322763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76946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728192" y="3914"/>
            <a:ext cx="7415810" cy="47667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МИНИСТЕРСТВО ОБРАЗОВАНИЯ, НАУКИ И МОЛОДЁЖНОЙ ПОЛИТИКИ</a:t>
            </a:r>
            <a:b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КРАСНОДАРСКОГО КРАЯ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28191" y="488292"/>
            <a:ext cx="74158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УЧРЕЖДЕНИЕ ДОПОЛНИТЕЛЬНОГО ОБРАЗОВАНИЯ КРАСНОДАРСКОГО КРАЯ «ДВОРЕЦ ТВОРЧЕСТВА»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07704" y="1340768"/>
            <a:ext cx="6349297" cy="714728"/>
          </a:xfrm>
          <a:prstGeom prst="roundRect">
            <a:avLst/>
          </a:prstGeom>
          <a:solidFill>
            <a:srgbClr val="B9CDE5"/>
          </a:solidFill>
          <a:ln w="25400" cap="flat" cmpd="sng" algn="ctr">
            <a:solidFill>
              <a:srgbClr val="53548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lvl="0" algn="ctr">
              <a:defRPr/>
            </a:pPr>
            <a:r>
              <a:rPr lang="ru-RU" sz="2400" kern="0" dirty="0">
                <a:latin typeface="Constantia"/>
              </a:rPr>
              <a:t>Социально-педагогическая деятельность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nstantia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43608" y="2235197"/>
            <a:ext cx="7632848" cy="1230200"/>
          </a:xfrm>
          <a:prstGeom prst="roundRect">
            <a:avLst/>
          </a:prstGeom>
          <a:solidFill>
            <a:srgbClr val="5354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Это составная часть профессиональной деятельности </a:t>
            </a:r>
            <a:endParaRPr lang="ru-RU" dirty="0" smtClean="0"/>
          </a:p>
          <a:p>
            <a:pPr algn="ctr"/>
            <a:r>
              <a:rPr lang="ru-RU" dirty="0" smtClean="0"/>
              <a:t>педагогического </a:t>
            </a:r>
            <a:r>
              <a:rPr lang="ru-RU" dirty="0"/>
              <a:t>работника, реализующего образовательную программу любого вида и уровня образования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43608" y="3746998"/>
            <a:ext cx="7632848" cy="1194169"/>
          </a:xfrm>
          <a:prstGeom prst="roundRect">
            <a:avLst/>
          </a:prstGeom>
          <a:solidFill>
            <a:srgbClr val="5354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Она осуществляется в любой </a:t>
            </a:r>
            <a:r>
              <a:rPr lang="ru-RU" b="1" u="sng" dirty="0"/>
              <a:t>общеобразовательной</a:t>
            </a:r>
            <a:r>
              <a:rPr lang="ru-RU" dirty="0"/>
              <a:t> программе, </a:t>
            </a:r>
            <a:endParaRPr lang="ru-RU" dirty="0" smtClean="0"/>
          </a:p>
          <a:p>
            <a:pPr algn="ctr"/>
            <a:r>
              <a:rPr lang="ru-RU" dirty="0" smtClean="0"/>
              <a:t>включая </a:t>
            </a:r>
            <a:r>
              <a:rPr lang="ru-RU" dirty="0"/>
              <a:t>ДОП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66854" y="5301208"/>
            <a:ext cx="7632848" cy="1368826"/>
          </a:xfrm>
          <a:prstGeom prst="roundRect">
            <a:avLst/>
          </a:prstGeom>
          <a:solidFill>
            <a:srgbClr val="5354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Это </a:t>
            </a:r>
            <a:r>
              <a:rPr lang="ru-RU" b="1" dirty="0"/>
              <a:t>не выделение особой деятельности взрослого </a:t>
            </a:r>
            <a:r>
              <a:rPr lang="ru-RU" dirty="0"/>
              <a:t>по реализации программы в особых условиях или особенностях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60648" y="-402671"/>
            <a:ext cx="4322763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88567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728192" y="3914"/>
            <a:ext cx="7415810" cy="47667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МИНИСТЕРСТВО ОБРАЗОВАНИЯ, НАУКИ И МОЛОДЁЖНОЙ ПОЛИТИКИ</a:t>
            </a:r>
            <a:b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КРАСНОДАРСКОГО КРАЯ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28191" y="488292"/>
            <a:ext cx="74158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УЧРЕЖДЕНИЕ ДОПОЛНИТЕЛЬНОГО ОБРАЗОВАНИЯ КРАСНОДАРСКОГО КРАЯ «ДВОРЕЦ ТВОРЧЕСТВА»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33063" y="1124744"/>
            <a:ext cx="6912768" cy="888669"/>
          </a:xfrm>
          <a:prstGeom prst="roundRect">
            <a:avLst/>
          </a:prstGeom>
          <a:solidFill>
            <a:srgbClr val="B9CDE5"/>
          </a:solidFill>
          <a:ln w="25400" cap="flat" cmpd="sng" algn="ctr">
            <a:solidFill>
              <a:srgbClr val="53548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lvl="0" algn="ctr">
              <a:defRPr/>
            </a:pPr>
            <a:r>
              <a:rPr lang="ru-RU" sz="2000" kern="0" dirty="0">
                <a:latin typeface="Constantia"/>
              </a:rPr>
              <a:t>Педагогические задачи социализации, адаптации детей относятся ко всем программам и направленностям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nstantia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2" y="2132857"/>
            <a:ext cx="8856984" cy="1512167"/>
          </a:xfrm>
          <a:prstGeom prst="roundRect">
            <a:avLst/>
          </a:prstGeom>
          <a:solidFill>
            <a:srgbClr val="5354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•ч.14 Ст. 2 273-ФЗ</a:t>
            </a:r>
          </a:p>
          <a:p>
            <a:pPr algn="ctr"/>
            <a:r>
              <a:rPr lang="ru-RU" dirty="0"/>
              <a:t>• дополнительное образование - вид образования, который направлен на всестороннее удовлетворение образовательных потребностей человека в интеллектуальном, духовно-нравственном, физическом и (или) профессиональном совершенствовании и не сопровождается повышением уровня образования;</a:t>
            </a:r>
          </a:p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512" y="3789040"/>
            <a:ext cx="8856984" cy="2952328"/>
          </a:xfrm>
          <a:prstGeom prst="roundRect">
            <a:avLst/>
          </a:prstGeom>
          <a:solidFill>
            <a:srgbClr val="5354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•Часть1 ст. 75 273 - ФЗ</a:t>
            </a:r>
          </a:p>
          <a:p>
            <a:pPr algn="ctr"/>
            <a:r>
              <a:rPr lang="ru-RU" dirty="0"/>
              <a:t>•1. Дополнительное образование детей и взрослых направлено </a:t>
            </a:r>
            <a:r>
              <a:rPr lang="ru-RU" b="1" u="sng" dirty="0"/>
              <a:t>на формирование и развитие творческих способностей </a:t>
            </a:r>
            <a:r>
              <a:rPr lang="ru-RU" dirty="0"/>
              <a:t>детей и взрослых, </a:t>
            </a:r>
            <a:r>
              <a:rPr lang="ru-RU" b="1" u="sng" dirty="0"/>
              <a:t>удовлетворение их индивидуальных потребностей </a:t>
            </a:r>
            <a:r>
              <a:rPr lang="ru-RU" dirty="0"/>
              <a:t>в интеллектуальном, нравственном и физическом совершенствовании</a:t>
            </a:r>
            <a:r>
              <a:rPr lang="ru-RU" b="1" u="sng" dirty="0"/>
              <a:t>, формирование культуры здорового и безопасного образа жизни</a:t>
            </a:r>
            <a:r>
              <a:rPr lang="ru-RU" b="1" dirty="0"/>
              <a:t>, укрепление </a:t>
            </a:r>
            <a:r>
              <a:rPr lang="ru-RU" dirty="0"/>
              <a:t>здоровья, а также на организацию их свободного времени. Дополнительное образование детей обеспечивает их адаптацию к жизни в обществе, профессиональную ориентацию, а также выявление и поддержку детей, проявивших выдающиеся способности. Дополнительные общеобразовательные программы для детей должны учитывать возрастные и индивидуальные особенности детей.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60648" y="-371128"/>
            <a:ext cx="4322763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53609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728192" y="3914"/>
            <a:ext cx="7415810" cy="47667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МИНИСТЕРСТВО ОБРАЗОВАНИЯ, НАУКИ И МОЛОДЁЖНОЙ ПОЛИТИКИ</a:t>
            </a:r>
            <a:b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КРАСНОДАРСКОГО КРАЯ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28191" y="488292"/>
            <a:ext cx="74158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УЧРЕЖДЕНИЕ ДОПОЛНИТЕЛЬНОГО ОБРАЗОВАНИЯ КРАСНОДАРСКОГО КРАЯ «ДВОРЕЦ ТВОРЧЕСТВА»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25633" y="1007309"/>
            <a:ext cx="6696744" cy="735583"/>
          </a:xfrm>
          <a:prstGeom prst="roundRect">
            <a:avLst/>
          </a:prstGeom>
          <a:solidFill>
            <a:srgbClr val="B9CDE5"/>
          </a:solidFill>
          <a:ln w="25400" cap="flat" cmpd="sng" algn="ctr">
            <a:solidFill>
              <a:srgbClr val="53548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lvl="0" algn="ctr">
              <a:defRPr/>
            </a:pPr>
            <a:r>
              <a:rPr lang="ru-RU" sz="2000" kern="0" dirty="0">
                <a:latin typeface="Constantia"/>
              </a:rPr>
              <a:t>Нормативный казус </a:t>
            </a:r>
            <a:endParaRPr lang="ru-RU" sz="2000" kern="0" dirty="0" smtClean="0">
              <a:latin typeface="Constantia"/>
            </a:endParaRPr>
          </a:p>
          <a:p>
            <a:pPr lvl="0" algn="ctr">
              <a:defRPr/>
            </a:pPr>
            <a:r>
              <a:rPr lang="ru-RU" sz="2000" kern="0" dirty="0" smtClean="0">
                <a:latin typeface="Constantia"/>
              </a:rPr>
              <a:t>социально-педагогической </a:t>
            </a:r>
            <a:r>
              <a:rPr lang="ru-RU" sz="2000" kern="0" dirty="0">
                <a:latin typeface="Constantia"/>
              </a:rPr>
              <a:t>направленности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nstantia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65371" y="1816244"/>
            <a:ext cx="8799118" cy="535800"/>
          </a:xfrm>
          <a:prstGeom prst="roundRect">
            <a:avLst/>
          </a:prstGeom>
          <a:solidFill>
            <a:srgbClr val="5354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Наименование направленности не отражает ориентации или профиля содержания программ в связи с разными видами деятельности детей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65371" y="2492896"/>
            <a:ext cx="8799118" cy="666791"/>
          </a:xfrm>
          <a:prstGeom prst="roundRect">
            <a:avLst/>
          </a:prstGeom>
          <a:solidFill>
            <a:srgbClr val="5354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Социально-педагогическая – это разновидность педагогической деятельности взрослых (педагогов, наставников)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65370" y="3284984"/>
            <a:ext cx="8798626" cy="614762"/>
          </a:xfrm>
          <a:prstGeom prst="roundRect">
            <a:avLst/>
          </a:prstGeom>
          <a:solidFill>
            <a:srgbClr val="5354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Это направленность без предмета и профиля деятельности детей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58096" y="4005064"/>
            <a:ext cx="8798626" cy="500727"/>
          </a:xfrm>
          <a:prstGeom prst="roundRect">
            <a:avLst/>
          </a:prstGeom>
          <a:solidFill>
            <a:srgbClr val="5354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Определяющее </a:t>
            </a:r>
            <a:r>
              <a:rPr lang="ru-RU" dirty="0"/>
              <a:t>предметно-тематическое содержание,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64878" y="4605200"/>
            <a:ext cx="8784570" cy="914400"/>
          </a:xfrm>
          <a:prstGeom prst="roundRect">
            <a:avLst/>
          </a:prstGeom>
          <a:solidFill>
            <a:srgbClr val="5354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Это нормативный казус, возникший вследствие необходимости создания особых условий для социально-педагогического сопровождения детей в условиях поиска вариативного содержания образования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65370" y="5661248"/>
            <a:ext cx="8784078" cy="1120161"/>
          </a:xfrm>
          <a:prstGeom prst="roundRect">
            <a:avLst/>
          </a:prstGeom>
          <a:solidFill>
            <a:srgbClr val="5354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Это нормативный казус, возникший в переходный период от типового положения УДОД, которое не предусматривало порядка и особенностей реализации ДОП, к месту и роли ДОП в условиях непрерывного образования в соответствии с действующим законодательством в сфере образования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60648" y="-387424"/>
            <a:ext cx="4322763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19493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728192" y="3914"/>
            <a:ext cx="7415810" cy="47667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МИНИСТЕРСТВО ОБРАЗОВАНИЯ, НАУКИ И МОЛОДЁЖНОЙ ПОЛИТИКИ</a:t>
            </a:r>
            <a:b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КРАСНОДАРСКОГО КРАЯ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28191" y="488292"/>
            <a:ext cx="74158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УЧРЕЖДЕНИЕ ДОПОЛНИТЕЛЬНОГО ОБРАЗОВАНИЯ КРАСНОДАРСКОГО КРАЯ «ДВОРЕЦ ТВОРЧЕСТВА»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C7727FDF-A5AF-4FE5-9C76-445BB4FC08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6" y="2204864"/>
            <a:ext cx="4572396" cy="3516373"/>
          </a:xfrm>
          <a:prstGeom prst="rect">
            <a:avLst/>
          </a:prstGeom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60648" y="-290238"/>
            <a:ext cx="4322763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14104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728192" y="3914"/>
            <a:ext cx="7415810" cy="47667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МИНИСТЕРСТВО ОБРАЗОВАНИЯ, НАУКИ И МОЛОДЁЖНОЙ ПОЛИТИКИ</a:t>
            </a:r>
            <a:b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КРАСНОДАРСКОГО КРАЯ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28191" y="488292"/>
            <a:ext cx="74158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УЧРЕЖДЕНИЕ ДОПОЛНИТЕЛЬНОГО ОБРАЗОВАНИЯ КРАСНОДАРСКОГО КРАЯ «ДВОРЕЦ ТВОРЧЕСТВА»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5AD4B925-541D-4B65-A34B-39186B6130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837" y="2380397"/>
            <a:ext cx="8736325" cy="2097206"/>
          </a:xfrm>
          <a:prstGeom prst="rect">
            <a:avLst/>
          </a:prstGeom>
        </p:spPr>
      </p:pic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8640" y="-290238"/>
            <a:ext cx="4322763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7166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0594" y="1772816"/>
            <a:ext cx="61545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Благодарим </a:t>
            </a:r>
          </a:p>
          <a:p>
            <a:pPr algn="ctr"/>
            <a:r>
              <a:rPr lang="ru-RU" sz="8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внимание!</a:t>
            </a: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6632" y="-243408"/>
            <a:ext cx="4322763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129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8192" y="3914"/>
            <a:ext cx="7415810" cy="476671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МИНИСТЕРСТВО ОБРАЗОВАНИЯ, НАУКИ И МОЛОДЁЖНОЙ ПОЛИТИКИ</a:t>
            </a:r>
            <a:b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КРАСНОДАРСКОГО КРАЯ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28191" y="476672"/>
            <a:ext cx="7415809" cy="720080"/>
          </a:xfrm>
        </p:spPr>
        <p:txBody>
          <a:bodyPr>
            <a:noAutofit/>
          </a:bodyPr>
          <a:lstStyle/>
          <a:p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УЧРЕЖДЕНИЕ ДОПОЛНИТЕЛЬНОГО ОБРАЗОВАНИЯ КРАСНОДАРСКОГО КРАЯ «ДВОРЕЦ ТВОРЧЕСТВА»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C97F8ECC-DE01-42E3-9087-E999E56886B8}"/>
              </a:ext>
            </a:extLst>
          </p:cNvPr>
          <p:cNvSpPr/>
          <p:nvPr/>
        </p:nvSpPr>
        <p:spPr>
          <a:xfrm>
            <a:off x="2329440" y="1285838"/>
            <a:ext cx="6419024" cy="991033"/>
          </a:xfrm>
          <a:prstGeom prst="roundRect">
            <a:avLst/>
          </a:prstGeom>
          <a:solidFill>
            <a:srgbClr val="B9CD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Федеральный закон Российской Федерации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       от 10.07.1992 N 3266-1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         «Об образовании»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xmlns="" id="{36A5F4FC-685A-48F0-B44D-17FFF94518F4}"/>
              </a:ext>
            </a:extLst>
          </p:cNvPr>
          <p:cNvSpPr/>
          <p:nvPr/>
        </p:nvSpPr>
        <p:spPr>
          <a:xfrm>
            <a:off x="899592" y="2691841"/>
            <a:ext cx="7848872" cy="720080"/>
          </a:xfrm>
          <a:prstGeom prst="roundRect">
            <a:avLst/>
          </a:prstGeom>
          <a:solidFill>
            <a:srgbClr val="5354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Установлено понятие дополнительных образовательных </a:t>
            </a:r>
            <a:r>
              <a:rPr lang="ru-RU" dirty="0" smtClean="0"/>
              <a:t>программ </a:t>
            </a:r>
            <a:endParaRPr lang="ru-RU" dirty="0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xmlns="" id="{9CABB937-E68E-4DD0-AEA9-ED90EAF7C25B}"/>
              </a:ext>
            </a:extLst>
          </p:cNvPr>
          <p:cNvSpPr/>
          <p:nvPr/>
        </p:nvSpPr>
        <p:spPr>
          <a:xfrm>
            <a:off x="915982" y="3826891"/>
            <a:ext cx="7848872" cy="769916"/>
          </a:xfrm>
          <a:prstGeom prst="roundRect">
            <a:avLst/>
          </a:prstGeom>
          <a:solidFill>
            <a:srgbClr val="5354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 которым отнесены «дополнительные образовательные программы различной </a:t>
            </a:r>
            <a:r>
              <a:rPr lang="ru-RU" dirty="0" smtClean="0"/>
              <a:t>направленности»,</a:t>
            </a:r>
            <a:endParaRPr lang="ru-RU" dirty="0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E81EADCB-E28D-4296-BEA8-31E10C8B98AC}"/>
              </a:ext>
            </a:extLst>
          </p:cNvPr>
          <p:cNvSpPr/>
          <p:nvPr/>
        </p:nvSpPr>
        <p:spPr>
          <a:xfrm>
            <a:off x="915982" y="5044508"/>
            <a:ext cx="7848872" cy="720080"/>
          </a:xfrm>
          <a:prstGeom prst="roundRect">
            <a:avLst/>
          </a:prstGeom>
          <a:solidFill>
            <a:srgbClr val="5354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реализуемые в учреждениях различных типов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8640" y="-243408"/>
            <a:ext cx="4322763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836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8192" y="3914"/>
            <a:ext cx="7415810" cy="476671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МИНИСТЕРСТВО ОБРАЗОВАНИЯ, НАУКИ И МОЛОДЁЖНОЙ ПОЛИТИКИ</a:t>
            </a:r>
            <a:b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КРАСНОДАРСКОГО КРАЯ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28191" y="476672"/>
            <a:ext cx="7415809" cy="720080"/>
          </a:xfrm>
        </p:spPr>
        <p:txBody>
          <a:bodyPr>
            <a:noAutofit/>
          </a:bodyPr>
          <a:lstStyle/>
          <a:p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УЧРЕЖДЕНИЕ ДОПОЛНИТЕЛЬНОГО ОБРАЗОВАНИЯ КРАСНОДАРСКОГО КРАЯ «ДВОРЕЦ ТВОРЧЕСТВА»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C97F8ECC-DE01-42E3-9087-E999E56886B8}"/>
              </a:ext>
            </a:extLst>
          </p:cNvPr>
          <p:cNvSpPr/>
          <p:nvPr/>
        </p:nvSpPr>
        <p:spPr>
          <a:xfrm>
            <a:off x="2329440" y="1285838"/>
            <a:ext cx="6419024" cy="1279066"/>
          </a:xfrm>
          <a:prstGeom prst="roundRect">
            <a:avLst/>
          </a:prstGeom>
          <a:solidFill>
            <a:srgbClr val="B9CD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Понятие направленность -</a:t>
            </a:r>
          </a:p>
          <a:p>
            <a:pPr algn="ctr"/>
            <a:r>
              <a:rPr lang="ru-RU" sz="2400" dirty="0">
                <a:solidFill>
                  <a:schemeClr val="tx1"/>
                </a:solidFill>
              </a:rPr>
              <a:t> Закон РФ "Об образовании" от</a:t>
            </a:r>
          </a:p>
          <a:p>
            <a:pPr algn="ctr"/>
            <a:r>
              <a:rPr lang="ru-RU" sz="2400" dirty="0">
                <a:solidFill>
                  <a:schemeClr val="tx1"/>
                </a:solidFill>
              </a:rPr>
              <a:t>10.07.1992 N 3266-1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xmlns="" id="{36A5F4FC-685A-48F0-B44D-17FFF94518F4}"/>
              </a:ext>
            </a:extLst>
          </p:cNvPr>
          <p:cNvSpPr/>
          <p:nvPr/>
        </p:nvSpPr>
        <p:spPr>
          <a:xfrm>
            <a:off x="899592" y="2691841"/>
            <a:ext cx="7848872" cy="720080"/>
          </a:xfrm>
          <a:prstGeom prst="roundRect">
            <a:avLst/>
          </a:prstGeom>
          <a:solidFill>
            <a:srgbClr val="5354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Понятие «направленность» появилось в Законе</a:t>
            </a:r>
          </a:p>
          <a:p>
            <a:pPr algn="ctr"/>
            <a:r>
              <a:rPr lang="ru-RU" dirty="0"/>
              <a:t>об образовании 1992 </a:t>
            </a:r>
            <a:r>
              <a:rPr lang="ru-RU" dirty="0" smtClean="0"/>
              <a:t>года</a:t>
            </a:r>
            <a:endParaRPr lang="ru-RU" dirty="0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xmlns="" id="{9CABB937-E68E-4DD0-AEA9-ED90EAF7C25B}"/>
              </a:ext>
            </a:extLst>
          </p:cNvPr>
          <p:cNvSpPr/>
          <p:nvPr/>
        </p:nvSpPr>
        <p:spPr>
          <a:xfrm>
            <a:off x="915982" y="3826891"/>
            <a:ext cx="7848872" cy="769916"/>
          </a:xfrm>
          <a:prstGeom prst="roundRect">
            <a:avLst/>
          </a:prstGeom>
          <a:solidFill>
            <a:srgbClr val="5354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выступило нормативным признаком содержания</a:t>
            </a:r>
          </a:p>
          <a:p>
            <a:pPr algn="ctr"/>
            <a:r>
              <a:rPr lang="ru-RU" dirty="0"/>
              <a:t>дополнительных</a:t>
            </a:r>
            <a:r>
              <a:rPr lang="ru-RU" u="sng" dirty="0"/>
              <a:t> образовательных </a:t>
            </a:r>
            <a:r>
              <a:rPr lang="ru-RU" dirty="0"/>
              <a:t>программ,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E81EADCB-E28D-4296-BEA8-31E10C8B98AC}"/>
              </a:ext>
            </a:extLst>
          </p:cNvPr>
          <p:cNvSpPr/>
          <p:nvPr/>
        </p:nvSpPr>
        <p:spPr>
          <a:xfrm>
            <a:off x="915982" y="5044508"/>
            <a:ext cx="7848872" cy="720080"/>
          </a:xfrm>
          <a:prstGeom prst="roundRect">
            <a:avLst/>
          </a:prstGeom>
          <a:solidFill>
            <a:srgbClr val="5354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где содержание определяет принадлежность к</a:t>
            </a:r>
          </a:p>
          <a:p>
            <a:pPr algn="ctr"/>
            <a:r>
              <a:rPr lang="ru-RU"/>
              <a:t>направленности 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45400" y="-243408"/>
            <a:ext cx="4322763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6298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96910" y="2924944"/>
            <a:ext cx="8695570" cy="792088"/>
          </a:xfrm>
          <a:prstGeom prst="roundRect">
            <a:avLst/>
          </a:prstGeom>
          <a:solidFill>
            <a:srgbClr val="5354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Требования к направленности в </a:t>
            </a:r>
            <a:r>
              <a:rPr lang="ru-RU" sz="2000" dirty="0" smtClean="0"/>
              <a:t>Типовом Положении</a:t>
            </a:r>
            <a:r>
              <a:rPr lang="ru-RU" sz="2000" dirty="0"/>
              <a:t>: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0480" y="3750948"/>
            <a:ext cx="8695569" cy="1008112"/>
          </a:xfrm>
          <a:prstGeom prst="roundRect">
            <a:avLst/>
          </a:prstGeom>
          <a:solidFill>
            <a:srgbClr val="5354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«Занятия в объединениях могут проводиться по</a:t>
            </a:r>
          </a:p>
          <a:p>
            <a:pPr algn="ctr"/>
            <a:r>
              <a:rPr lang="ru-RU" dirty="0"/>
              <a:t>программам одной тематической направленности</a:t>
            </a:r>
          </a:p>
          <a:p>
            <a:pPr algn="ctr"/>
            <a:r>
              <a:rPr lang="ru-RU" dirty="0"/>
              <a:t>или комплексным, интегрированным программам»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6910" y="4903288"/>
            <a:ext cx="8695570" cy="1694064"/>
          </a:xfrm>
          <a:prstGeom prst="roundRect">
            <a:avLst/>
          </a:prstGeom>
          <a:solidFill>
            <a:srgbClr val="5354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«Направленность» в период </a:t>
            </a:r>
            <a:r>
              <a:rPr lang="ru-RU" dirty="0" smtClean="0"/>
              <a:t>1995-2012 гг</a:t>
            </a:r>
            <a:r>
              <a:rPr lang="ru-RU" dirty="0"/>
              <a:t>. </a:t>
            </a:r>
            <a:r>
              <a:rPr lang="ru-RU" dirty="0" smtClean="0"/>
              <a:t>получило </a:t>
            </a:r>
            <a:r>
              <a:rPr lang="ru-RU" dirty="0"/>
              <a:t>полное  отражение взаимосвязи </a:t>
            </a:r>
            <a:r>
              <a:rPr lang="ru-RU" i="1" dirty="0"/>
              <a:t>направленности дополнительных образовательных программ с содержанием (тематикой) программ и профилем УДО детей, которое подвергались к процедурам «лицензирования, аттестации и аккредитации» на институциональном уровне требований соотнесения типа УДОД в связи с направленностями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35695" y="1337079"/>
            <a:ext cx="7056784" cy="1432875"/>
          </a:xfrm>
          <a:prstGeom prst="roundRect">
            <a:avLst/>
          </a:prstGeom>
          <a:solidFill>
            <a:srgbClr val="B9CDE5"/>
          </a:solidFill>
          <a:ln w="25400" cap="flat" cmpd="sng" algn="ctr">
            <a:solidFill>
              <a:srgbClr val="53548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lvl="0" algn="ctr">
              <a:defRPr/>
            </a:pP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nstantia"/>
              </a:rPr>
              <a:t>Постановление Правительства РФ от 07.03.1995 N 233 </a:t>
            </a:r>
            <a:endParaRPr kumimoji="0" lang="ru-RU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nstantia"/>
            </a:endParaRPr>
          </a:p>
          <a:p>
            <a:pPr lvl="0" algn="ctr">
              <a:defRPr/>
            </a:pP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nstantia"/>
              </a:rPr>
              <a:t>(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nstantia"/>
              </a:rPr>
              <a:t>ред. от 10.03.2009</a:t>
            </a: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nstantia"/>
              </a:rPr>
              <a:t>, далее 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nstantia"/>
              </a:rPr>
              <a:t>в ред. 2012 г</a:t>
            </a: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nstantia"/>
              </a:rPr>
              <a:t>.)</a:t>
            </a:r>
          </a:p>
          <a:p>
            <a:pPr lvl="0" algn="ctr">
              <a:defRPr/>
            </a:pP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nstantia"/>
              </a:rPr>
              <a:t> 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nstantia"/>
              </a:rPr>
              <a:t>«Об утверждении Типового </a:t>
            </a: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nstantia"/>
              </a:rPr>
              <a:t>положения</a:t>
            </a:r>
          </a:p>
          <a:p>
            <a:pPr lvl="0" algn="ctr">
              <a:defRPr/>
            </a:pPr>
            <a:r>
              <a:rPr lang="ru-RU" kern="0" dirty="0">
                <a:latin typeface="Constantia"/>
              </a:rPr>
              <a:t>о</a:t>
            </a: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nstantia"/>
              </a:rPr>
              <a:t>б образовательном 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nstantia"/>
              </a:rPr>
              <a:t>учреждении дополнительного образования детей»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728192" y="3914"/>
            <a:ext cx="7415810" cy="47667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МИНИСТЕРСТВО ОБРАЗОВАНИЯ, НАУКИ И МОЛОДЁЖНОЙ ПОЛИТИКИ</a:t>
            </a:r>
            <a:b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КРАСНОДАРСКОГО КРАЯ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907705" y="525827"/>
            <a:ext cx="70567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УЧРЕЖДЕНИЕ ДОПОЛНИТЕЛЬНОГО ОБРАЗОВАНИЯ КРАСНОДАРСКОГО КРАЯ «ДВОРЕЦ ТВОРЧЕСТВА»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6634" y="-171400"/>
            <a:ext cx="4322763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0112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Заголовок 23"/>
          <p:cNvSpPr>
            <a:spLocks noGrp="1"/>
          </p:cNvSpPr>
          <p:nvPr>
            <p:ph type="title"/>
          </p:nvPr>
        </p:nvSpPr>
        <p:spPr>
          <a:xfrm>
            <a:off x="2145873" y="1268760"/>
            <a:ext cx="5976664" cy="71447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rgbClr val="53548A">
                <a:shade val="50000"/>
                <a:satMod val="103000"/>
              </a:srgbClr>
            </a:solidFill>
            <a:prstDash val="solid"/>
          </a:ln>
          <a:effectLst>
            <a:outerShdw blurRad="57150" dist="38100" dir="5400000" algn="ctr" rotWithShape="0">
              <a:srgbClr val="53548A">
                <a:shade val="9000"/>
                <a:satMod val="105000"/>
                <a:alpha val="48000"/>
              </a:srgbClr>
            </a:outerShdw>
          </a:effectLst>
        </p:spPr>
        <p:txBody>
          <a:bodyPr rtlCol="0" anchor="t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Направленность в период до 2012 г.</a:t>
            </a:r>
            <a:r>
              <a:rPr kumimoji="0" lang="ru-RU" sz="25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/>
            </a:r>
            <a:br>
              <a:rPr kumimoji="0" lang="ru-RU" sz="25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</a:br>
            <a:endParaRPr kumimoji="0" lang="ru-RU" sz="2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39552" y="2192362"/>
            <a:ext cx="3744416" cy="2352003"/>
          </a:xfrm>
          <a:prstGeom prst="roundRect">
            <a:avLst/>
          </a:prstGeom>
          <a:solidFill>
            <a:srgbClr val="53548A"/>
          </a:solidFill>
          <a:ln w="25400" cap="flat" cmpd="sng" algn="ctr">
            <a:solidFill>
              <a:srgbClr val="53548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Письмо Минобразования РФ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от 20.05.2003 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N 28-51-391/16 </a:t>
            </a: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</a:rPr>
              <a:t>«О реализации дополнительных</a:t>
            </a: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nstantia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</a:rPr>
              <a:t>образовательных программ в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</a:rPr>
              <a:t>учреждениях дополнительного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</a:rPr>
              <a:t>образования </a:t>
            </a: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</a:rPr>
              <a:t>детей</a:t>
            </a:r>
            <a:r>
              <a:rPr lang="ru-RU" kern="0" dirty="0" smtClean="0">
                <a:solidFill>
                  <a:sysClr val="window" lastClr="FFFFFF"/>
                </a:solidFill>
                <a:latin typeface="Constantia"/>
              </a:rPr>
              <a:t>»</a:t>
            </a: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nstantia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059831" y="4725144"/>
            <a:ext cx="3390093" cy="1995477"/>
          </a:xfrm>
          <a:prstGeom prst="roundRect">
            <a:avLst/>
          </a:prstGeom>
          <a:solidFill>
            <a:srgbClr val="53548A"/>
          </a:solidFill>
          <a:ln w="25400" cap="flat" cmpd="sng" algn="ctr">
            <a:solidFill>
              <a:srgbClr val="53548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Письмо Минобрнауки РФ </a:t>
            </a: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от 11.12.2006 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 06-1844 </a:t>
            </a: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«О Примерных 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требованиях к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программам дополнительного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образования </a:t>
            </a: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детей»</a:t>
            </a: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004048" y="2204864"/>
            <a:ext cx="3888432" cy="2352001"/>
          </a:xfrm>
          <a:prstGeom prst="roundRect">
            <a:avLst/>
          </a:prstGeom>
          <a:solidFill>
            <a:srgbClr val="53548A"/>
          </a:solidFill>
          <a:ln w="25400" cap="flat" cmpd="sng" algn="ctr">
            <a:solidFill>
              <a:srgbClr val="53548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Письмо Минобразования РФ </a:t>
            </a: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от 18.06.2003 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 28-02-484/16 </a:t>
            </a: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«О направлении 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Требования к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содержанию и оформлению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образовательных программ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дополнительного образования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детей</a:t>
            </a: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</a:t>
            </a: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6632" y="-315416"/>
            <a:ext cx="4322763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025" y="0"/>
            <a:ext cx="7419975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380" y="480892"/>
            <a:ext cx="7053263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1287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Заголовок 23"/>
          <p:cNvSpPr>
            <a:spLocks noGrp="1"/>
          </p:cNvSpPr>
          <p:nvPr>
            <p:ph type="title"/>
          </p:nvPr>
        </p:nvSpPr>
        <p:spPr>
          <a:xfrm>
            <a:off x="1697419" y="1556792"/>
            <a:ext cx="6768751" cy="96424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rgbClr val="53548A">
                <a:shade val="50000"/>
                <a:satMod val="103000"/>
              </a:srgbClr>
            </a:solidFill>
            <a:prstDash val="solid"/>
          </a:ln>
          <a:effectLst>
            <a:outerShdw blurRad="57150" dist="38100" dir="5400000" algn="ctr" rotWithShape="0">
              <a:srgbClr val="53548A">
                <a:shade val="9000"/>
                <a:satMod val="105000"/>
                <a:alpha val="48000"/>
              </a:srgbClr>
            </a:outerShdw>
          </a:effectLst>
        </p:spPr>
        <p:txBody>
          <a:bodyPr rtlCol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Письмо Минобразования РФ 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/>
            </a:r>
            <a:b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</a:b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от 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20.05.2003 N 28-51-391/16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83567" y="2924944"/>
            <a:ext cx="8208910" cy="1293065"/>
          </a:xfrm>
          <a:prstGeom prst="roundRect">
            <a:avLst/>
          </a:prstGeom>
          <a:solidFill>
            <a:srgbClr val="53548A"/>
          </a:solidFill>
          <a:ln w="25400" cap="flat" cmpd="sng" algn="ctr">
            <a:solidFill>
              <a:srgbClr val="53548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Наличие и </a:t>
            </a:r>
            <a:r>
              <a:rPr kumimoji="0" lang="ru-RU" sz="2000" b="0" i="1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перечень разновидностей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1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направленностей: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«дополнительные образовательные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программы </a:t>
            </a:r>
            <a:r>
              <a:rPr kumimoji="0" lang="ru-RU" sz="2000" b="1" i="0" u="sng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могут быть различной направленности</a:t>
            </a:r>
            <a:r>
              <a:rPr kumimoji="0" lang="ru-RU" sz="2000" b="0" i="0" u="sng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»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83567" y="4437112"/>
            <a:ext cx="8208911" cy="1556314"/>
          </a:xfrm>
          <a:prstGeom prst="roundRect">
            <a:avLst/>
          </a:prstGeom>
          <a:solidFill>
            <a:srgbClr val="53548A"/>
          </a:solidFill>
          <a:ln w="25400" cap="flat" cmpd="sng" algn="ctr">
            <a:solidFill>
              <a:srgbClr val="53548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sng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7 направленностей: 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«художественная, научно-техническая, эколого-биологическая, физкультурно-спортивная, туристско-краеведческая, социально-педагогическая,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военно-патриотическая … </a:t>
            </a:r>
            <a:r>
              <a:rPr kumimoji="0" lang="ru-RU" sz="2000" b="1" i="0" u="sng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 </a:t>
            </a:r>
            <a:r>
              <a:rPr kumimoji="0" lang="ru-RU" sz="2000" b="1" i="0" u="sng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другие»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60648" y="-315416"/>
            <a:ext cx="4322763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025" y="0"/>
            <a:ext cx="7419975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380" y="418158"/>
            <a:ext cx="7053263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5979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Заголовок 23"/>
          <p:cNvSpPr>
            <a:spLocks noGrp="1"/>
          </p:cNvSpPr>
          <p:nvPr>
            <p:ph type="title"/>
          </p:nvPr>
        </p:nvSpPr>
        <p:spPr>
          <a:xfrm>
            <a:off x="1547664" y="1772816"/>
            <a:ext cx="6713834" cy="212513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rgbClr val="53548A">
                <a:shade val="50000"/>
                <a:satMod val="103000"/>
              </a:srgbClr>
            </a:solidFill>
            <a:prstDash val="solid"/>
          </a:ln>
          <a:effectLst>
            <a:outerShdw blurRad="57150" dist="38100" dir="5400000" algn="ctr" rotWithShape="0">
              <a:srgbClr val="53548A">
                <a:shade val="9000"/>
                <a:satMod val="105000"/>
                <a:alpha val="48000"/>
              </a:srgbClr>
            </a:outerShdw>
          </a:effectLst>
        </p:spPr>
        <p:txBody>
          <a:bodyPr rtlCol="0" anchor="ctr">
            <a:normAutofit fontScale="90000"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/>
            </a:r>
            <a:br>
              <a:rPr kumimoji="0" lang="en-US" sz="2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</a:br>
            <a:r>
              <a:rPr kumimoji="0" lang="ru-RU" sz="2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Письмо Минобразования РФ </a:t>
            </a:r>
            <a:r>
              <a:rPr kumimoji="0" lang="ru-RU" sz="27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/>
            </a:r>
            <a:br>
              <a:rPr kumimoji="0" lang="ru-RU" sz="27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</a:br>
            <a:r>
              <a:rPr kumimoji="0" lang="ru-RU" sz="27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от </a:t>
            </a:r>
            <a:r>
              <a:rPr kumimoji="0" lang="ru-RU" sz="2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18.06.2003 N 28-02-484/1628-02-484/16 </a:t>
            </a:r>
            <a:r>
              <a:rPr kumimoji="0" lang="ru-RU" sz="27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/>
            </a:r>
            <a:br>
              <a:rPr kumimoji="0" lang="ru-RU" sz="27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</a:br>
            <a:r>
              <a:rPr kumimoji="0" lang="ru-RU" sz="27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«О направлении </a:t>
            </a:r>
            <a:r>
              <a:rPr kumimoji="0" lang="ru-RU" sz="2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Требования </a:t>
            </a:r>
            <a:r>
              <a:rPr kumimoji="0" lang="ru-RU" sz="27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к содержанию </a:t>
            </a:r>
            <a:r>
              <a:rPr kumimoji="0" lang="ru-RU" sz="2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и </a:t>
            </a:r>
            <a:r>
              <a:rPr kumimoji="0" lang="ru-RU" sz="27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оформлению образовательных </a:t>
            </a:r>
            <a:r>
              <a:rPr kumimoji="0" lang="ru-RU" sz="2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программ</a:t>
            </a:r>
            <a:br>
              <a:rPr kumimoji="0" lang="ru-RU" sz="2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</a:br>
            <a:r>
              <a:rPr kumimoji="0" lang="ru-RU" sz="2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дополнительного </a:t>
            </a:r>
            <a:r>
              <a:rPr kumimoji="0" lang="ru-RU" sz="27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образования детей»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/>
            </a:r>
            <a:b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</a:b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875252" y="4077072"/>
            <a:ext cx="7818294" cy="1080120"/>
          </a:xfrm>
          <a:prstGeom prst="roundRect">
            <a:avLst/>
          </a:prstGeom>
          <a:solidFill>
            <a:srgbClr val="53548A"/>
          </a:solidFill>
          <a:ln w="25400" cap="flat" cmpd="sng" algn="ctr">
            <a:solidFill>
              <a:srgbClr val="53548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sng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Обусловленность содержания программ 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10 </a:t>
            </a:r>
            <a:r>
              <a:rPr kumimoji="0" lang="ru-RU" sz="2000" b="1" i="1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направленностями</a:t>
            </a:r>
            <a:r>
              <a:rPr kumimoji="0" lang="ru-RU" sz="2000" b="1" i="0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</a:t>
            </a:r>
            <a:endParaRPr kumimoji="0" lang="ru-RU" sz="2000" b="1" i="0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875252" y="5402720"/>
            <a:ext cx="7818294" cy="1080121"/>
          </a:xfrm>
          <a:prstGeom prst="roundRect">
            <a:avLst/>
          </a:prstGeom>
          <a:solidFill>
            <a:srgbClr val="53548A"/>
          </a:solidFill>
          <a:ln w="25400" cap="flat" cmpd="sng" algn="ctr">
            <a:solidFill>
              <a:srgbClr val="53548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«</a:t>
            </a:r>
            <a:r>
              <a:rPr kumimoji="0" lang="ru-RU" sz="2000" b="1" u="sng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Содержание образовательных программ 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должно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соответствовать: 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6632" y="-243408"/>
            <a:ext cx="4322763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116" y="0"/>
            <a:ext cx="7419975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835" y="472554"/>
            <a:ext cx="7053263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6319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Скругленный прямоугольник 25"/>
          <p:cNvSpPr/>
          <p:nvPr/>
        </p:nvSpPr>
        <p:spPr>
          <a:xfrm>
            <a:off x="392015" y="1988840"/>
            <a:ext cx="8640960" cy="4464496"/>
          </a:xfrm>
          <a:prstGeom prst="roundRect">
            <a:avLst/>
          </a:prstGeom>
          <a:solidFill>
            <a:srgbClr val="53548A"/>
          </a:solidFill>
          <a:ln w="25400" cap="flat" cmpd="sng" algn="ctr">
            <a:solidFill>
              <a:srgbClr val="53548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• 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достижениям мировой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культуры</a:t>
            </a:r>
            <a:r>
              <a:rPr lang="ru-RU" sz="2000" kern="0" dirty="0">
                <a:solidFill>
                  <a:sysClr val="window" lastClr="FFFFFF"/>
                </a:solidFill>
                <a:latin typeface="Constantia"/>
              </a:rPr>
              <a:t>;</a:t>
            </a: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• российским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традициям</a:t>
            </a:r>
            <a:r>
              <a:rPr lang="ru-RU" sz="2000" kern="0" dirty="0">
                <a:solidFill>
                  <a:sysClr val="window" lastClr="FFFFFF"/>
                </a:solidFill>
                <a:latin typeface="Constantia"/>
              </a:rPr>
              <a:t>;</a:t>
            </a: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• культурно-национальным особенностям регионов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;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• определенному уровню образования (дошкольного, начального общего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, основного 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общего, среднего (полного) общего образования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);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• направленностям дополнительных образовательных программ (научно-технической, спортивно-технической, художественной, физкультурно-спортивной, туристско-краеведческой, эколого-биологической, военно-патриотической, социально-педагогической, социально-экономической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, естественнонаучной 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и др.) 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60648" y="-315416"/>
            <a:ext cx="4322763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025" y="0"/>
            <a:ext cx="7419975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18753"/>
            <a:ext cx="7053263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07077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1467</TotalTime>
  <Words>1897</Words>
  <Application>Microsoft Office PowerPoint</Application>
  <PresentationFormat>Экран (4:3)</PresentationFormat>
  <Paragraphs>224</Paragraphs>
  <Slides>29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МИНИСТЕРСТВО ОБРАЗОВАНИЯ, НАУКИ И МОЛОДЁЖНОЙ ПОЛИТИКИ  КРАСНОДАРСКОГО КРАЯ</vt:lpstr>
      <vt:lpstr>Презентация PowerPoint</vt:lpstr>
      <vt:lpstr>МИНИСТЕРСТВО ОБРАЗОВАНИЯ, НАУКИ И МОЛОДЁЖНОЙ ПОЛИТИКИ  КРАСНОДАРСКОГО КРАЯ</vt:lpstr>
      <vt:lpstr>МИНИСТЕРСТВО ОБРАЗОВАНИЯ, НАУКИ И МОЛОДЁЖНОЙ ПОЛИТИКИ  КРАСНОДАРСКОГО КРАЯ</vt:lpstr>
      <vt:lpstr>Презентация PowerPoint</vt:lpstr>
      <vt:lpstr>Направленность в период до 2012 г. </vt:lpstr>
      <vt:lpstr>Письмо Минобразования РФ  от 20.05.2003 N 28-51-391/16</vt:lpstr>
      <vt:lpstr> Письмо Минобразования РФ  от 18.06.2003 N 28-02-484/1628-02-484/16  «О направлении Требования к содержанию и оформлению образовательных программ дополнительного образования детей» </vt:lpstr>
      <vt:lpstr>Презентация PowerPoint</vt:lpstr>
      <vt:lpstr>Письмо Минобрнауки РФ от 11.12.2006 N 06-1844 «О Примерных требованиях к программам дополнительного образования детей»</vt:lpstr>
      <vt:lpstr>Все изменил новый Федеральный закон Российской Федерации  от 29 декабря 2012 г. N 273 - ФЗ  «Об образовании в Российской Федерации» </vt:lpstr>
      <vt:lpstr> «Направленность» в действующей нормативной рамке 273-ФЗ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Пример отнесения к направленности ДОП «Спортивные бальные танцы»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ОБРАЗОВАНИЯ, НАУКИ И МОЛОДЁЖНОЙ ПОЛИТИКИ КРАСНОДАРСКОГО КРАЯ</dc:title>
  <dc:creator>Шестакова С.Г.</dc:creator>
  <cp:lastModifiedBy>User-21-02</cp:lastModifiedBy>
  <cp:revision>89</cp:revision>
  <cp:lastPrinted>2021-01-20T12:41:27Z</cp:lastPrinted>
  <dcterms:created xsi:type="dcterms:W3CDTF">2018-05-07T15:12:57Z</dcterms:created>
  <dcterms:modified xsi:type="dcterms:W3CDTF">2021-01-26T06:42:53Z</dcterms:modified>
</cp:coreProperties>
</file>