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69" r:id="rId7"/>
    <p:sldId id="260" r:id="rId8"/>
    <p:sldId id="259" r:id="rId9"/>
    <p:sldId id="270" r:id="rId10"/>
    <p:sldId id="266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4" r:id="rId29"/>
    <p:sldId id="289" r:id="rId30"/>
    <p:sldId id="290" r:id="rId31"/>
    <p:sldId id="291" r:id="rId32"/>
    <p:sldId id="292" r:id="rId33"/>
    <p:sldId id="293" r:id="rId34"/>
    <p:sldId id="295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88" autoAdjust="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handoutMaster" Target="handoutMasters/handoutMaster1.xml" /><Relationship Id="rId40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F5A309-6581-4E75-B734-A35E87497ACA}" type="datetime1">
              <a:rPr lang="ru-RU" smtClean="0"/>
              <a:pPr algn="r" rtl="0"/>
              <a:t>30.04.2020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1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fld id="{6A7ADFC3-73C2-4D4B-8819-C9B8874B2DBC}" type="datetime1">
              <a:rPr lang="ru-RU" smtClean="0"/>
              <a:t>30.04.2020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91130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836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2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fld id="{5D237BD3-593B-44A3-AFA9-8807D7CC573C}" type="datetime1">
              <a:rPr lang="ru-RU" smtClean="0"/>
              <a:t>30.04.2020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fld id="{F4952D9D-50FA-4DA6-89B2-02952DB9510E}" type="datetime1">
              <a:rPr lang="ru-RU" smtClean="0"/>
              <a:t>30.04.2020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1545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5869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4492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6200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2956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850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3AE48-2B29-458D-855C-F9EE618DEE18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42E57D-F822-48C6-80C4-C728D47C9334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63B6E3-E4D6-457F-98EE-A4FFA5A10A18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A4DC59-A580-4A70-8FB2-6EA814C196A8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DDDEA8-44D6-4689-910E-477B147F41BE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674E1-BEBB-42B4-A913-8FABAE73B342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CE4FC2-21D1-42A0-840F-CBF235A29A6B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AC4B0-D443-486E-B75F-00140C1F14E9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DCEDA-23C4-4D63-A9A4-BBEA2DB194AF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943BE-D0EC-4B4A-B5C5-685590B4DA54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C0D83-19C4-4CB9-BC69-13FF8F563426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A9743F63-23E4-4773-AE91-B950842495E4}" type="datetime1">
              <a:rPr lang="ru-RU" smtClean="0"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50" b="1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13" Type="http://schemas.openxmlformats.org/officeDocument/2006/relationships/image" Target="../media/image34.pn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12" Type="http://schemas.openxmlformats.org/officeDocument/2006/relationships/image" Target="../media/image33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png" /><Relationship Id="rId11" Type="http://schemas.openxmlformats.org/officeDocument/2006/relationships/image" Target="../media/image32.png" /><Relationship Id="rId5" Type="http://schemas.openxmlformats.org/officeDocument/2006/relationships/image" Target="../media/image26.png" /><Relationship Id="rId10" Type="http://schemas.openxmlformats.org/officeDocument/2006/relationships/image" Target="../media/image31.png" /><Relationship Id="rId4" Type="http://schemas.openxmlformats.org/officeDocument/2006/relationships/image" Target="../media/image25.png" /><Relationship Id="rId9" Type="http://schemas.openxmlformats.org/officeDocument/2006/relationships/image" Target="../media/image30.png" /><Relationship Id="rId14" Type="http://schemas.openxmlformats.org/officeDocument/2006/relationships/image" Target="../media/image35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png" /><Relationship Id="rId4" Type="http://schemas.openxmlformats.org/officeDocument/2006/relationships/image" Target="../media/image24.pn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7" Type="http://schemas.openxmlformats.org/officeDocument/2006/relationships/image" Target="../media/image47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6.jpeg" /><Relationship Id="rId5" Type="http://schemas.openxmlformats.org/officeDocument/2006/relationships/image" Target="../media/image45.png" /><Relationship Id="rId4" Type="http://schemas.openxmlformats.org/officeDocument/2006/relationships/image" Target="../media/image4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6.jpeg" /><Relationship Id="rId5" Type="http://schemas.openxmlformats.org/officeDocument/2006/relationships/image" Target="../media/image44.png" /><Relationship Id="rId4" Type="http://schemas.openxmlformats.org/officeDocument/2006/relationships/image" Target="../media/image45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 /><Relationship Id="rId3" Type="http://schemas.openxmlformats.org/officeDocument/2006/relationships/image" Target="../media/image49.png" /><Relationship Id="rId7" Type="http://schemas.openxmlformats.org/officeDocument/2006/relationships/image" Target="../media/image5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4" Type="http://schemas.openxmlformats.org/officeDocument/2006/relationships/image" Target="../media/image50.png" /><Relationship Id="rId9" Type="http://schemas.openxmlformats.org/officeDocument/2006/relationships/image" Target="../media/image55.pn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9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 /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63.jpeg" /><Relationship Id="rId4" Type="http://schemas.openxmlformats.org/officeDocument/2006/relationships/image" Target="../media/image62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 /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6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 /><Relationship Id="rId2" Type="http://schemas.openxmlformats.org/officeDocument/2006/relationships/image" Target="../media/image67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187" y="809445"/>
            <a:ext cx="8113833" cy="2794000"/>
          </a:xfrm>
        </p:spPr>
        <p:txBody>
          <a:bodyPr rtlCol="0"/>
          <a:lstStyle/>
          <a:p>
            <a:pPr rtl="0"/>
            <a:r>
              <a:rPr lang="ru-RU" dirty="0">
                <a:latin typeface=""/>
              </a:rPr>
              <a:t>Путешествие по стране эмоций.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986" y="3305534"/>
            <a:ext cx="4270435" cy="187743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Я опускаю и отворачиваю голову в сторону.</a:t>
            </a:r>
          </a:p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Я прячу глаза.</a:t>
            </a:r>
          </a:p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У меня краснеет лицо, уши.</a:t>
            </a:r>
          </a:p>
          <a:p>
            <a:pPr algn="ctr"/>
            <a:endParaRPr lang="ru-RU" dirty="0">
              <a:solidFill>
                <a:srgbClr val="271D18"/>
              </a:solidFill>
              <a:latin typeface="Arial" charset="0"/>
              <a:cs typeface="Arial" charset="0"/>
            </a:endParaRPr>
          </a:p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49272" y="1765959"/>
            <a:ext cx="5940353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 Black" charset="0"/>
              </a:rPr>
              <a:t>ВИНА</a:t>
            </a:r>
            <a:r>
              <a:rPr lang="ru-RU" sz="4800" b="1" dirty="0">
                <a:solidFill>
                  <a:srgbClr val="C00000"/>
                </a:solidFill>
                <a:latin typeface="Arial Black"/>
              </a:rPr>
              <a:t>, СТЫД</a:t>
            </a:r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3" y="1236663"/>
            <a:ext cx="5564703" cy="412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09" y="5050757"/>
            <a:ext cx="1707575" cy="17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проект\шарики\Безимени-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371" y="188640"/>
            <a:ext cx="2304256" cy="1728192"/>
          </a:xfrm>
          <a:prstGeom prst="rect">
            <a:avLst/>
          </a:prstGeom>
          <a:noFill/>
        </p:spPr>
      </p:pic>
      <p:pic>
        <p:nvPicPr>
          <p:cNvPr id="2051" name="Picture 3" descr="C:\Users\dns\Desktop\проект\шарики\Безимени-2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7595" y="260648"/>
            <a:ext cx="2304256" cy="1728192"/>
          </a:xfrm>
          <a:prstGeom prst="rect">
            <a:avLst/>
          </a:prstGeom>
          <a:noFill/>
        </p:spPr>
      </p:pic>
      <p:pic>
        <p:nvPicPr>
          <p:cNvPr id="2052" name="Picture 4" descr="C:\Users\dns\Desktop\проект\шарики\Безимени-3 копия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5840" y="260648"/>
            <a:ext cx="2208245" cy="1656184"/>
          </a:xfrm>
          <a:prstGeom prst="rect">
            <a:avLst/>
          </a:prstGeom>
          <a:noFill/>
        </p:spPr>
      </p:pic>
      <p:pic>
        <p:nvPicPr>
          <p:cNvPr id="2053" name="Picture 5" descr="C:\Users\dns\Desktop\проект\шарики\Безимени-4 копия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64085" y="332656"/>
            <a:ext cx="2016224" cy="1512168"/>
          </a:xfrm>
          <a:prstGeom prst="rect">
            <a:avLst/>
          </a:prstGeom>
          <a:noFill/>
        </p:spPr>
      </p:pic>
      <p:pic>
        <p:nvPicPr>
          <p:cNvPr id="2054" name="Picture 6" descr="C:\Users\dns\Desktop\проект\шарики\Безимени-5 копия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84299" y="476672"/>
            <a:ext cx="1920213" cy="1440160"/>
          </a:xfrm>
          <a:prstGeom prst="rect">
            <a:avLst/>
          </a:prstGeom>
          <a:noFill/>
        </p:spPr>
      </p:pic>
      <p:pic>
        <p:nvPicPr>
          <p:cNvPr id="2055" name="Picture 7" descr="C:\Users\dns\Desktop\проект\шарики\Безимени-6 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1371" y="2348880"/>
            <a:ext cx="2112235" cy="1584176"/>
          </a:xfrm>
          <a:prstGeom prst="rect">
            <a:avLst/>
          </a:prstGeom>
          <a:noFill/>
        </p:spPr>
      </p:pic>
      <p:pic>
        <p:nvPicPr>
          <p:cNvPr id="2056" name="Picture 8" descr="C:\Users\dns\Desktop\проект\шарики\Безимени-7 копия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55573" y="2204864"/>
            <a:ext cx="2304256" cy="1728192"/>
          </a:xfrm>
          <a:prstGeom prst="rect">
            <a:avLst/>
          </a:prstGeom>
          <a:noFill/>
        </p:spPr>
      </p:pic>
      <p:pic>
        <p:nvPicPr>
          <p:cNvPr id="2057" name="Picture 9" descr="C:\Users\dns\Desktop\проект\шарики\Безимени-8  копия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63819" y="2204864"/>
            <a:ext cx="2304256" cy="1728192"/>
          </a:xfrm>
          <a:prstGeom prst="rect">
            <a:avLst/>
          </a:prstGeom>
          <a:noFill/>
        </p:spPr>
      </p:pic>
      <p:pic>
        <p:nvPicPr>
          <p:cNvPr id="2058" name="Picture 10" descr="C:\Users\dns\Desktop\проект\шарики\Безимени9 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76053" y="2204864"/>
            <a:ext cx="2208312" cy="1656234"/>
          </a:xfrm>
          <a:prstGeom prst="rect">
            <a:avLst/>
          </a:prstGeom>
          <a:noFill/>
        </p:spPr>
      </p:pic>
      <p:pic>
        <p:nvPicPr>
          <p:cNvPr id="2059" name="Picture 11" descr="C:\Users\dns\Desktop\проект\шарики\Безимени-10 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976320" y="2204864"/>
            <a:ext cx="2016224" cy="1512168"/>
          </a:xfrm>
          <a:prstGeom prst="rect">
            <a:avLst/>
          </a:prstGeom>
          <a:noFill/>
        </p:spPr>
      </p:pic>
      <p:pic>
        <p:nvPicPr>
          <p:cNvPr id="2060" name="Picture 12" descr="C:\Users\dns\Desktop\проект\шарики\Безимени-11 копия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7381" y="4509120"/>
            <a:ext cx="2447595" cy="1835696"/>
          </a:xfrm>
          <a:prstGeom prst="rect">
            <a:avLst/>
          </a:prstGeom>
          <a:noFill/>
        </p:spPr>
      </p:pic>
      <p:pic>
        <p:nvPicPr>
          <p:cNvPr id="2061" name="Picture 13" descr="C:\Users\dns\Desktop\проект\шарики\Безимени-12 копия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15680" y="4509120"/>
            <a:ext cx="2459765" cy="1844824"/>
          </a:xfrm>
          <a:prstGeom prst="rect">
            <a:avLst/>
          </a:prstGeom>
          <a:noFill/>
        </p:spPr>
      </p:pic>
      <p:pic>
        <p:nvPicPr>
          <p:cNvPr id="2062" name="Picture 14" descr="C:\Users\dns\Desktop\проект\шарики\Безимени-13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999989" y="4581128"/>
            <a:ext cx="2400267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3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Радость</a:t>
            </a:r>
          </a:p>
        </p:txBody>
      </p:sp>
      <p:pic>
        <p:nvPicPr>
          <p:cNvPr id="1026" name="Picture 2" descr="C:\Users\dns\Desktop\ДЕТСКИЕ ФОНЫ\0_8a3f5_553e04ba_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55" y="1268760"/>
            <a:ext cx="4512501" cy="459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9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0033CC"/>
                </a:solidFill>
              </a:rPr>
            </a:br>
            <a:br>
              <a:rPr lang="ru-RU" b="1" dirty="0">
                <a:solidFill>
                  <a:srgbClr val="0033CC"/>
                </a:solidFill>
              </a:rPr>
            </a:br>
            <a:br>
              <a:rPr lang="ru-RU" b="1" dirty="0">
                <a:solidFill>
                  <a:srgbClr val="0033CC"/>
                </a:solidFill>
              </a:rPr>
            </a:br>
            <a:br>
              <a:rPr lang="ru-RU" b="1" dirty="0">
                <a:solidFill>
                  <a:srgbClr val="0033CC"/>
                </a:solidFill>
              </a:rPr>
            </a:br>
            <a:br>
              <a:rPr lang="ru-RU" b="1" dirty="0">
                <a:solidFill>
                  <a:srgbClr val="0033CC"/>
                </a:solidFill>
              </a:rPr>
            </a:br>
            <a:br>
              <a:rPr lang="ru-RU" b="1" dirty="0">
                <a:solidFill>
                  <a:srgbClr val="0033CC"/>
                </a:solidFill>
              </a:rPr>
            </a:br>
            <a:br>
              <a:rPr lang="ru-RU" b="1" dirty="0">
                <a:solidFill>
                  <a:srgbClr val="0033CC"/>
                </a:solidFill>
              </a:rPr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375139"/>
            <a:ext cx="10972800" cy="575102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400" b="1" dirty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Радость – если солнце светит,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Если в небе месяц есть.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Сколько радости на свете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Не измерить и не счесть.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Только радостные слышат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Песни ветра с высоты,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Как тихонько травы дышат,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Как в лугах звенят цветы.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Только тот, кто сильно любит,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Верит в светлую мечту,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Не испортит, не погубит</a:t>
            </a:r>
          </a:p>
          <a:p>
            <a:pPr algn="ctr">
              <a:buNone/>
            </a:pPr>
            <a:r>
              <a:rPr lang="ru-RU" sz="7400" b="1" dirty="0">
                <a:solidFill>
                  <a:srgbClr val="0033CC"/>
                </a:solidFill>
              </a:rPr>
              <a:t>В этом мире красоту.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7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Страх </a:t>
            </a:r>
          </a:p>
        </p:txBody>
      </p:sp>
      <p:pic>
        <p:nvPicPr>
          <p:cNvPr id="2051" name="Picture 3" descr="C:\Users\dns\Desktop\мойПРОЭКТ\проект\45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1196753"/>
            <a:ext cx="5841239" cy="4380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79270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22031"/>
            <a:ext cx="10972800" cy="570413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Страшная птица 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На окошко села птаха,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Брат закрыл глаза от страха: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Это что за птица?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Он ее боится!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Клюв у этой птицы острый,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Встрепанные перья.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Где же мама? Где же сестры?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- Ну, пропал теперь я!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- Кто тебя, сынок обидел? –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Засмеялась мама. –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Ты воробышка увидел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За оконной рамой.</a:t>
            </a:r>
          </a:p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</a:rPr>
              <a:t>(А. </a:t>
            </a:r>
            <a:r>
              <a:rPr lang="ru-RU" b="1" dirty="0" err="1">
                <a:solidFill>
                  <a:srgbClr val="0033CC"/>
                </a:solidFill>
              </a:rPr>
              <a:t>Барто</a:t>
            </a:r>
            <a:r>
              <a:rPr lang="ru-RU" b="1" dirty="0">
                <a:solidFill>
                  <a:srgbClr val="0033CC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4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lang="ru-RU" b="1" dirty="0">
                <a:solidFill>
                  <a:srgbClr val="0033CC"/>
                </a:solidFill>
              </a:rPr>
              <a:t>Злость </a:t>
            </a:r>
          </a:p>
        </p:txBody>
      </p:sp>
      <p:pic>
        <p:nvPicPr>
          <p:cNvPr id="3074" name="Picture 2" descr="C:\Users\dns\Desktop\мойПРОЭКТ\проект\5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1196752"/>
            <a:ext cx="6240693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4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мойПРОЭКТ\проект\ЭМ\7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702" y="207441"/>
            <a:ext cx="5664629" cy="593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1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ru-RU" sz="4000" b="1" dirty="0">
                <a:solidFill>
                  <a:srgbClr val="0033CC"/>
                </a:solidFill>
              </a:rPr>
              <a:t>О чем грустят корабли (грусть, печаль)</a:t>
            </a:r>
            <a:br>
              <a:rPr lang="ru-RU" b="1" dirty="0">
                <a:solidFill>
                  <a:srgbClr val="0033CC"/>
                </a:solidFill>
              </a:rPr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33CC"/>
                </a:solidFill>
              </a:rPr>
              <a:t>О чем грустят корабли</a:t>
            </a:r>
          </a:p>
          <a:p>
            <a:pPr algn="ctr">
              <a:buNone/>
            </a:pPr>
            <a:r>
              <a:rPr lang="ru-RU" dirty="0">
                <a:solidFill>
                  <a:srgbClr val="0033CC"/>
                </a:solidFill>
              </a:rPr>
              <a:t>О чем грустят корабли от суши вдалеке?</a:t>
            </a:r>
          </a:p>
          <a:p>
            <a:pPr algn="ctr">
              <a:buNone/>
            </a:pPr>
            <a:r>
              <a:rPr lang="ru-RU" dirty="0">
                <a:solidFill>
                  <a:srgbClr val="0033CC"/>
                </a:solidFill>
              </a:rPr>
              <a:t>Грустят, грустят кораблики о мели на реке,</a:t>
            </a:r>
          </a:p>
          <a:p>
            <a:pPr algn="ctr">
              <a:buNone/>
            </a:pPr>
            <a:r>
              <a:rPr lang="ru-RU" dirty="0">
                <a:solidFill>
                  <a:srgbClr val="0033CC"/>
                </a:solidFill>
              </a:rPr>
              <a:t>Где можно на минуточку присесть и отдохнуть</a:t>
            </a:r>
          </a:p>
          <a:p>
            <a:pPr algn="ctr">
              <a:buNone/>
            </a:pPr>
            <a:r>
              <a:rPr lang="ru-RU" dirty="0">
                <a:solidFill>
                  <a:srgbClr val="0033CC"/>
                </a:solidFill>
              </a:rPr>
              <a:t>И где совсем ничуточки не страшно утонуть.</a:t>
            </a:r>
          </a:p>
          <a:p>
            <a:pPr algn="ctr">
              <a:buNone/>
            </a:pPr>
            <a:r>
              <a:rPr lang="ru-RU" dirty="0">
                <a:solidFill>
                  <a:srgbClr val="0033CC"/>
                </a:solidFill>
              </a:rPr>
              <a:t>(В. Лунин)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ns\Desktop\мойПРОЭКТ\проект\шарики\Безимени-6 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692" y="620689"/>
            <a:ext cx="7340633" cy="550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17" y="471757"/>
            <a:ext cx="11209337" cy="2999476"/>
          </a:xfrm>
        </p:spPr>
        <p:txBody>
          <a:bodyPr rtlCol="0"/>
          <a:lstStyle/>
          <a:p>
            <a:pPr algn="ctr"/>
            <a:r>
              <a:rPr lang="ru-RU" b="1" u="sng" dirty="0">
                <a:solidFill>
                  <a:srgbClr val="4E3B30"/>
                </a:solidFill>
                <a:latin typeface="Arial Black" charset="0"/>
              </a:rPr>
              <a:t>Все чувства, переживания, настроение можно назвать одним словом - </a:t>
            </a:r>
            <a:r>
              <a:rPr lang="ru-RU" sz="3600" b="1" i="1" u="sng" dirty="0">
                <a:solidFill>
                  <a:srgbClr val="4E3B30"/>
                </a:solidFill>
                <a:latin typeface="Arial Black" charset="0"/>
                <a:ea typeface="SimSun-ExtB"/>
              </a:rPr>
              <a:t>эмоции.</a:t>
            </a:r>
            <a:r>
              <a:rPr lang="ru-RU" sz="2800" b="1" i="1" u="sng" dirty="0">
                <a:solidFill>
                  <a:srgbClr val="4E3B30"/>
                </a:solidFill>
                <a:latin typeface="Arial Black" charset="0"/>
                <a:ea typeface="SimSun-ExtB"/>
              </a:rPr>
              <a:t> </a:t>
            </a:r>
            <a:endParaRPr lang="ru-RU" sz="2800" i="1" dirty="0">
              <a:latin typeface="Arial Black" charset="0"/>
              <a:ea typeface="SimSun-ExtB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Desktop\мойПРОЭКТ\проект\ЭМ\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60" y="692697"/>
            <a:ext cx="4833745" cy="5433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5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ДЕТСКИЕ ФОНЫ\07 02 14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595" y="476673"/>
            <a:ext cx="6432715" cy="4951497"/>
          </a:xfrm>
          <a:prstGeom prst="rect">
            <a:avLst/>
          </a:prstGeom>
          <a:noFill/>
        </p:spPr>
      </p:pic>
      <p:pic>
        <p:nvPicPr>
          <p:cNvPr id="5" name="Picture 3" descr="C:\Users\dns\Desktop\проект\шарики\Безимени-2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5413" y="2564904"/>
            <a:ext cx="2304256" cy="1728192"/>
          </a:xfrm>
          <a:prstGeom prst="rect">
            <a:avLst/>
          </a:prstGeom>
          <a:noFill/>
        </p:spPr>
      </p:pic>
      <p:pic>
        <p:nvPicPr>
          <p:cNvPr id="6" name="Picture 8" descr="C:\Users\dns\Desktop\проект\шарики\Безимени-7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92277" y="3429000"/>
            <a:ext cx="3456384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7435" y="5949280"/>
            <a:ext cx="7872875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Как называется эмоция? Найди  такую же картинку.</a:t>
            </a:r>
          </a:p>
        </p:txBody>
      </p:sp>
    </p:spTree>
    <p:extLst>
      <p:ext uri="{BB962C8B-B14F-4D97-AF65-F5344CB8AC3E}">
        <p14:creationId xmlns:p14="http://schemas.microsoft.com/office/powerpoint/2010/main" val="2477440503"/>
      </p:ext>
    </p:extLst>
  </p:cSld>
  <p:clrMapOvr>
    <a:masterClrMapping/>
  </p:clrMapOvr>
  <p:transition spd="slow" advClick="0" advTm="6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5805264"/>
            <a:ext cx="8064896" cy="72008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33CC"/>
                </a:solidFill>
              </a:rPr>
              <a:t>Как называется эмоция? Найди  такую же картинку.</a:t>
            </a:r>
            <a:endParaRPr lang="ru-RU" sz="2000" dirty="0"/>
          </a:p>
        </p:txBody>
      </p:sp>
      <p:pic>
        <p:nvPicPr>
          <p:cNvPr id="4" name="Picture 2" descr="C:\Users\dns\Desktop\мойПРОЭКТ\проект\5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659" y="0"/>
            <a:ext cx="7086533" cy="531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2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805264"/>
            <a:ext cx="10972800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Какое настроение у мальчика? А у зайца?</a:t>
            </a:r>
          </a:p>
        </p:txBody>
      </p:sp>
      <p:pic>
        <p:nvPicPr>
          <p:cNvPr id="2050" name="Picture 2" descr="C:\Users\dns\Desktop\проект\7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7542" y="1556792"/>
            <a:ext cx="7968885" cy="3816424"/>
          </a:xfrm>
          <a:prstGeom prst="rect">
            <a:avLst/>
          </a:prstGeom>
          <a:noFill/>
        </p:spPr>
      </p:pic>
      <p:pic>
        <p:nvPicPr>
          <p:cNvPr id="5" name="Picture 4" descr="C:\Users\dns\Desktop\проект\9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360" y="260648"/>
            <a:ext cx="2273829" cy="1705372"/>
          </a:xfrm>
          <a:prstGeom prst="rect">
            <a:avLst/>
          </a:prstGeom>
          <a:noFill/>
        </p:spPr>
      </p:pic>
      <p:pic>
        <p:nvPicPr>
          <p:cNvPr id="6" name="Picture 3" descr="C:\Users\dns\Desktop\проект\65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11691" y="332656"/>
            <a:ext cx="2369840" cy="1777380"/>
          </a:xfrm>
          <a:prstGeom prst="rect">
            <a:avLst/>
          </a:prstGeom>
          <a:noFill/>
        </p:spPr>
      </p:pic>
      <p:pic>
        <p:nvPicPr>
          <p:cNvPr id="7" name="Picture 6" descr="C:\Users\dns\Desktop\проект\600px-Безимени-1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56373" y="332656"/>
            <a:ext cx="2304256" cy="1728192"/>
          </a:xfrm>
          <a:prstGeom prst="rect">
            <a:avLst/>
          </a:prstGeom>
          <a:noFill/>
        </p:spPr>
      </p:pic>
      <p:pic>
        <p:nvPicPr>
          <p:cNvPr id="2051" name="Picture 3" descr="C:\Users\dns\Desktop\проект\78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80043" y="404664"/>
            <a:ext cx="2208245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4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5976E-6 L 0.10625 0.13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5976E-6 L -0.30313 0.320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6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43605" y="5949280"/>
            <a:ext cx="7872875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33CC"/>
                </a:solidFill>
              </a:rPr>
              <a:t>Какое настроение у слона?</a:t>
            </a:r>
          </a:p>
        </p:txBody>
      </p:sp>
      <p:pic>
        <p:nvPicPr>
          <p:cNvPr id="1026" name="Picture 2" descr="C:\Users\dns\Pictures\КЛИПАРТ\00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3605" y="1340768"/>
            <a:ext cx="7296811" cy="4680520"/>
          </a:xfrm>
          <a:prstGeom prst="rect">
            <a:avLst/>
          </a:prstGeom>
          <a:noFill/>
        </p:spPr>
      </p:pic>
      <p:pic>
        <p:nvPicPr>
          <p:cNvPr id="1027" name="Picture 3" descr="C:\Users\dns\Desktop\проект\65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7755" y="260648"/>
            <a:ext cx="2369840" cy="1777380"/>
          </a:xfrm>
          <a:prstGeom prst="rect">
            <a:avLst/>
          </a:prstGeom>
          <a:noFill/>
        </p:spPr>
      </p:pic>
      <p:pic>
        <p:nvPicPr>
          <p:cNvPr id="1028" name="Picture 4" descr="C:\Users\dns\Desktop\проект\9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403" y="332656"/>
            <a:ext cx="2273829" cy="1705372"/>
          </a:xfrm>
          <a:prstGeom prst="rect">
            <a:avLst/>
          </a:prstGeom>
          <a:noFill/>
        </p:spPr>
      </p:pic>
      <p:pic>
        <p:nvPicPr>
          <p:cNvPr id="1030" name="Picture 6" descr="C:\Users\dns\Desktop\проект\600px-Безимени-1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2117" y="332656"/>
            <a:ext cx="230425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4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3646 0.2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83" y="2833936"/>
            <a:ext cx="1970686" cy="20025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160" y="623605"/>
            <a:ext cx="2055384" cy="2088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39" y="456387"/>
            <a:ext cx="2036356" cy="20623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071" y="3586163"/>
            <a:ext cx="1958967" cy="1990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246" y="4291013"/>
            <a:ext cx="1947829" cy="19729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868" y="324912"/>
            <a:ext cx="2127087" cy="21539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1689" y="1663059"/>
            <a:ext cx="2234642" cy="22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21" y="742706"/>
            <a:ext cx="6096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1" y="2635982"/>
            <a:ext cx="2532184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7" y="959583"/>
            <a:ext cx="2493840" cy="218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43" y="1735015"/>
            <a:ext cx="2857257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90" y="4126889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6" y="344487"/>
            <a:ext cx="2620870" cy="19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65" y="157760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4" y="1577608"/>
            <a:ext cx="4079631" cy="37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45" y="2930769"/>
            <a:ext cx="3126886" cy="29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1641232"/>
            <a:ext cx="3056303" cy="29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82" y="686655"/>
            <a:ext cx="3176710" cy="33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652" y="201283"/>
            <a:ext cx="9372600" cy="1200416"/>
          </a:xfrm>
        </p:spPr>
        <p:txBody>
          <a:bodyPr rtlCol="0"/>
          <a:lstStyle/>
          <a:p>
            <a:pPr algn="ctr" rtl="0"/>
            <a:r>
              <a:rPr lang="ru-RU" dirty="0">
                <a:latin typeface=""/>
              </a:rPr>
              <a:t>Эмоции бывают положительные и отрицательные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9831" y="1561381"/>
            <a:ext cx="45720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just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Положительные  эмоции</a:t>
            </a:r>
          </a:p>
          <a:p>
            <a:pPr rtl="0"/>
            <a:r>
              <a:rPr lang="ru-RU" dirty="0">
                <a:latin typeface=""/>
              </a:rPr>
              <a:t>Радость</a:t>
            </a:r>
          </a:p>
          <a:p>
            <a:pPr rtl="0"/>
            <a:r>
              <a:rPr lang="ru-RU" dirty="0">
                <a:latin typeface=""/>
              </a:rPr>
              <a:t>Интерес</a:t>
            </a:r>
            <a:endParaRPr lang="ru-RU" dirty="0"/>
          </a:p>
          <a:p>
            <a:pPr rtl="0"/>
            <a:r>
              <a:rPr lang="ru-RU" dirty="0">
                <a:latin typeface=""/>
              </a:rPr>
              <a:t>Удивление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00635" y="1587261"/>
            <a:ext cx="45720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Отрицательные эмоции:</a:t>
            </a:r>
          </a:p>
          <a:p>
            <a:r>
              <a:rPr lang="ru-RU" dirty="0">
                <a:latin typeface=""/>
              </a:rPr>
              <a:t>Грусть</a:t>
            </a:r>
          </a:p>
          <a:p>
            <a:r>
              <a:rPr lang="ru-RU" dirty="0">
                <a:latin typeface=""/>
              </a:rPr>
              <a:t>Страх</a:t>
            </a:r>
          </a:p>
          <a:p>
            <a:r>
              <a:rPr lang="ru-RU" dirty="0">
                <a:latin typeface=""/>
              </a:rPr>
              <a:t>Вина</a:t>
            </a:r>
          </a:p>
          <a:p>
            <a:r>
              <a:rPr lang="ru-RU" dirty="0">
                <a:latin typeface=""/>
              </a:rPr>
              <a:t>Злость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4" y="569425"/>
            <a:ext cx="4103076" cy="35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69" y="2363055"/>
            <a:ext cx="4302369" cy="32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0.infourok.ru/images/doc/294/293788/6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29" y="93613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9758" y="-767752"/>
            <a:ext cx="6400801" cy="2486025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rgbClr val="C00000"/>
                </a:solidFill>
                <a:latin typeface="Arial Black"/>
              </a:rPr>
              <a:t>РАДОСТЬ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2676" y="1892600"/>
            <a:ext cx="6556112" cy="2635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Я улыбаюсь. </a:t>
            </a:r>
          </a:p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Мои глаза слегка прищурены. </a:t>
            </a:r>
          </a:p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Уголки рта слегка приподняты. </a:t>
            </a:r>
          </a:p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Я смеюсь. </a:t>
            </a:r>
          </a:p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Я пою.</a:t>
            </a:r>
          </a:p>
          <a:p>
            <a:pPr rtl="0"/>
            <a:endParaRPr lang="ru-RU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36" y="1630392"/>
            <a:ext cx="2458278" cy="411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91" y="2000070"/>
            <a:ext cx="11715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971" y="1651959"/>
            <a:ext cx="93726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endParaRPr lang="ru-RU" dirty="0">
              <a:latin typeface="Arial" charset="0"/>
              <a:cs typeface="Arial" charset="0"/>
            </a:endParaRPr>
          </a:p>
          <a:p>
            <a:pPr marL="45720" indent="0" algn="ctr">
              <a:buNone/>
            </a:pPr>
            <a:r>
              <a:rPr lang="ru-RU" dirty="0">
                <a:solidFill>
                  <a:srgbClr val="523227"/>
                </a:solidFill>
                <a:latin typeface="Arial" charset="0"/>
                <a:cs typeface="Arial" charset="0"/>
              </a:rPr>
              <a:t>Мне грустно.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523227"/>
                </a:solidFill>
                <a:latin typeface="Arial" charset="0"/>
                <a:cs typeface="Arial" charset="0"/>
              </a:rPr>
              <a:t>Глаза слегка сужены.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523227"/>
                </a:solidFill>
                <a:latin typeface="Arial" charset="0"/>
                <a:cs typeface="Arial" charset="0"/>
              </a:rPr>
              <a:t>Уголки рта опущены.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523227"/>
                </a:solidFill>
                <a:latin typeface="Arial" charset="0"/>
                <a:cs typeface="Arial" charset="0"/>
              </a:rPr>
              <a:t>Я плачу.</a:t>
            </a:r>
          </a:p>
          <a:p>
            <a:pPr marL="45720" indent="0" algn="ctr">
              <a:buNone/>
            </a:pPr>
            <a:endParaRPr lang="ru-RU" dirty="0">
              <a:latin typeface="Arial" charset="0"/>
              <a:cs typeface="Arial" charset="0"/>
            </a:endParaRPr>
          </a:p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5741" y="317740"/>
            <a:ext cx="9359658" cy="1200150"/>
          </a:xfr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Arial Black"/>
              </a:rPr>
              <a:t>ГРУСТЬ</a:t>
            </a:r>
            <a:endParaRPr lang="ru-RU" sz="4000">
              <a:solidFill>
                <a:srgbClr val="C00000"/>
              </a:solidFill>
              <a:latin typeface="Arial Blac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496" y="27137"/>
            <a:ext cx="1190625" cy="116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85" y="5747889"/>
            <a:ext cx="2209800" cy="1314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67025"/>
            <a:ext cx="3105594" cy="4022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212" y="4735632"/>
            <a:ext cx="19335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8741" y="26209"/>
            <a:ext cx="3507384" cy="2322512"/>
          </a:xfrm>
        </p:spPr>
        <p:txBody>
          <a:bodyPr rtlCol="0"/>
          <a:lstStyle/>
          <a:p>
            <a:pPr rtl="0"/>
            <a:r>
              <a:rPr lang="ru-RU" sz="4800" b="1" dirty="0">
                <a:solidFill>
                  <a:srgbClr val="C00000"/>
                </a:solidFill>
                <a:latin typeface="Arial Black" charset="0"/>
              </a:rPr>
              <a:t>ЗЛОСТЬ</a:t>
            </a:r>
            <a:br>
              <a:rPr lang="ru-RU" b="1" dirty="0">
                <a:solidFill>
                  <a:srgbClr val="C00000"/>
                </a:solidFill>
                <a:latin typeface="Arial Black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16283" y="1968560"/>
            <a:ext cx="4101766" cy="6178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Мои брови нахмурены и сдвинуты.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Зубы стиснуты.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Губы плотно сжаты. 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Ноздри расширены и дрожат.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Я сжимаю кулаки.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Я хочу ударить.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Я кричу.</a:t>
            </a:r>
          </a:p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56" y="606152"/>
            <a:ext cx="3804499" cy="4644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4" y="5039532"/>
            <a:ext cx="1391600" cy="13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081" y="2244485"/>
            <a:ext cx="4231607" cy="16004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Мои брови приподняты.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Рот слегка приоткрыт, округлён.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Глаза широко раскрыты.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Я восклицаю: «О-о-о!» или «Ах!»</a:t>
            </a:r>
          </a:p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49329" y="886065"/>
            <a:ext cx="4516346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/>
              </a:rPr>
              <a:t>УДИВЛЕНИЕ</a:t>
            </a:r>
            <a:endParaRPr lang="ru-RU" sz="4800" dirty="0">
              <a:solidFill>
                <a:srgbClr val="271D18"/>
              </a:solidFill>
              <a:latin typeface="Arial Black"/>
            </a:endParaRPr>
          </a:p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5" y="2150591"/>
            <a:ext cx="2743200" cy="3643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280" y="29473"/>
            <a:ext cx="1564169" cy="1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794" y="2167178"/>
            <a:ext cx="4464939" cy="249299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Мои брови приподняты и слегка сведены к переносице.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Глаза очень широко открыты. 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От испуга я дрожу.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Я хочу защитится, спрятаться, убежать.</a:t>
            </a:r>
          </a:p>
          <a:p>
            <a:pPr algn="ctr"/>
            <a:endParaRPr lang="ru-RU" dirty="0">
              <a:solidFill>
                <a:srgbClr val="271D18"/>
              </a:solidFill>
              <a:latin typeface="Arial" charset="0"/>
              <a:cs typeface="Arial" charset="0"/>
            </a:endParaRPr>
          </a:p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64903" y="821666"/>
            <a:ext cx="2743200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 Black"/>
              </a:rPr>
              <a:t>СТРАХ</a:t>
            </a:r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470" y="1678226"/>
            <a:ext cx="6193877" cy="3774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2" y="4927840"/>
            <a:ext cx="11620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2444" y="2399761"/>
            <a:ext cx="4231607" cy="218521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Когда мне интересно, я сосредотачиваюсь.</a:t>
            </a:r>
          </a:p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Я смотрю внимательно на предмет.</a:t>
            </a:r>
          </a:p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Мои брови слегка сведены.</a:t>
            </a:r>
          </a:p>
          <a:p>
            <a:pPr algn="ctr"/>
            <a:endParaRPr lang="ru-RU" dirty="0">
              <a:solidFill>
                <a:srgbClr val="271D18"/>
              </a:solidFill>
              <a:latin typeface="Arial" charset="0"/>
              <a:cs typeface="Arial" charset="0"/>
            </a:endParaRPr>
          </a:p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57890" y="769608"/>
            <a:ext cx="4231607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 Black" charset="0"/>
              </a:rPr>
              <a:t>ИНТЕРЕС</a:t>
            </a:r>
            <a:endParaRPr lang="ru-RU" dirty="0">
              <a:solidFill>
                <a:srgbClr val="2A2003"/>
              </a:solidFill>
              <a:latin typeface="Arial Black" charset="0"/>
            </a:endParaRPr>
          </a:p>
          <a:p>
            <a:pPr algn="ctr"/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3" y="1093193"/>
            <a:ext cx="5398769" cy="3700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236" y="4482261"/>
            <a:ext cx="1806757" cy="17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частливые дети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B3DE0D-024C-483B-A6B7-830610782EE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8115A4-3310-48A1-A92C-01BFC85749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3ACA78-A274-4649-895B-0A186772844B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PresentationFormat>Широкоэкранный</PresentationFormat>
  <Paragraphs>116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Счастливые дети 16x9</vt:lpstr>
      <vt:lpstr>Путешествие по стране эмоций.</vt:lpstr>
      <vt:lpstr>Все чувства, переживания, настроение можно назвать одним словом - эмоции. </vt:lpstr>
      <vt:lpstr>Эмоции бывают положительные и отрицательные</vt:lpstr>
      <vt:lpstr>РАДОСТЬ</vt:lpstr>
      <vt:lpstr>ГРУСТЬ</vt:lpstr>
      <vt:lpstr>ЗЛОСТЬ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Радость</vt:lpstr>
      <vt:lpstr>       </vt:lpstr>
      <vt:lpstr>Страх </vt:lpstr>
      <vt:lpstr> </vt:lpstr>
      <vt:lpstr>Злость </vt:lpstr>
      <vt:lpstr>Презентация PowerPoint</vt:lpstr>
      <vt:lpstr> О чем грустят корабли (грусть, печаль) </vt:lpstr>
      <vt:lpstr>Презентация PowerPoint</vt:lpstr>
      <vt:lpstr>Презентация PowerPoint</vt:lpstr>
      <vt:lpstr>Презентация PowerPoint</vt:lpstr>
      <vt:lpstr>Как называется эмоция? Найди  такую же картинку.</vt:lpstr>
      <vt:lpstr>Какое настроение у мальчика? А у зайца?</vt:lpstr>
      <vt:lpstr>Какое настроение у слона?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эмоций.</dc:title>
  <dc:creator/>
  <cp:lastModifiedBy>Неизвестный пользователь</cp:lastModifiedBy>
  <cp:revision>3</cp:revision>
  <dcterms:created xsi:type="dcterms:W3CDTF">2013-07-31T14:58:52Z</dcterms:created>
  <dcterms:modified xsi:type="dcterms:W3CDTF">2020-04-30T14:56:57Z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